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Source Sans Pro Light"/>
      <p:regular r:id="rId38"/>
      <p:bold r:id="rId39"/>
      <p:italic r:id="rId40"/>
      <p:boldItalic r:id="rId41"/>
    </p:embeddedFont>
    <p:embeddedFont>
      <p:font typeface="Fira Sans Condensed"/>
      <p:regular r:id="rId42"/>
      <p:bold r:id="rId43"/>
      <p:italic r:id="rId44"/>
      <p:boldItalic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SourceSansProLight-italic.fntdata"/><Relationship Id="rId42" Type="http://schemas.openxmlformats.org/officeDocument/2006/relationships/font" Target="fonts/FiraSansCondensed-regular.fntdata"/><Relationship Id="rId41" Type="http://schemas.openxmlformats.org/officeDocument/2006/relationships/font" Target="fonts/SourceSansProLight-boldItalic.fntdata"/><Relationship Id="rId44" Type="http://schemas.openxmlformats.org/officeDocument/2006/relationships/font" Target="fonts/FiraSansCondensed-italic.fntdata"/><Relationship Id="rId43" Type="http://schemas.openxmlformats.org/officeDocument/2006/relationships/font" Target="fonts/FiraSansCondensed-bold.fntdata"/><Relationship Id="rId46" Type="http://schemas.openxmlformats.org/officeDocument/2006/relationships/font" Target="fonts/SourceSansPro-regular.fntdata"/><Relationship Id="rId45" Type="http://schemas.openxmlformats.org/officeDocument/2006/relationships/font" Target="fonts/FiraSans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SourceSansProLight-bold.fntdata"/><Relationship Id="rId38" Type="http://schemas.openxmlformats.org/officeDocument/2006/relationships/font" Target="fonts/SourceSansProLigh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f113b05d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f113b05d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f113b05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f113b05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f8b1fb1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8b1fb1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f113b05d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f113b05d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f113b05d6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f113b05d6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f113b05d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f113b05d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f113b05d6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f113b05d6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ef22a35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ef22a35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ef22a357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ef22a357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ef22a357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ef22a357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f113b05d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f113b05d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4ef22a35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4ef22a35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4f113b05d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4f113b05d6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f113b05d6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f113b05d6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4f113b05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4f113b05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f113b05d6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f113b05d6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f113b05d6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f113b05d6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f113b05d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f113b05d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4ef22a357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4ef22a3571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4ef22a35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4ef22a35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ef22a357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4ef22a357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f113b05d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f113b05d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f113b05d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f113b05d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ef22a357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ef22a357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f113b05d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f113b05d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f113b05d6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f113b05d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f113b05d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f113b05d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113b05d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113b05d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FFFFFF"/>
            </a:gs>
            <a:gs pos="100000">
              <a:srgbClr val="EFEFEF"/>
            </a:gs>
            <a:gs pos="100000">
              <a:srgbClr val="D9D9D9"/>
            </a:gs>
            <a:gs pos="100000">
              <a:srgbClr val="C6C6C6"/>
            </a:gs>
            <a:gs pos="100000">
              <a:srgbClr val="BDBDBD"/>
            </a:gs>
            <a:gs pos="100000">
              <a:srgbClr val="B3B3B3"/>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899387" y="4663226"/>
            <a:ext cx="1121762" cy="3936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pkgs.example.com/cran/18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springer.com/us/book/97803877593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52475"/>
            <a:ext cx="9237293" cy="5195975"/>
          </a:xfrm>
          <a:prstGeom prst="rect">
            <a:avLst/>
          </a:prstGeom>
          <a:noFill/>
          <a:ln>
            <a:noFill/>
          </a:ln>
        </p:spPr>
      </p:pic>
      <p:pic>
        <p:nvPicPr>
          <p:cNvPr id="56" name="Google Shape;56;p13"/>
          <p:cNvPicPr preferRelativeResize="0"/>
          <p:nvPr/>
        </p:nvPicPr>
        <p:blipFill>
          <a:blip r:embed="rId4">
            <a:alphaModFix/>
          </a:blip>
          <a:stretch>
            <a:fillRect/>
          </a:stretch>
        </p:blipFill>
        <p:spPr>
          <a:xfrm>
            <a:off x="2110800" y="1640412"/>
            <a:ext cx="4922400" cy="1727750"/>
          </a:xfrm>
          <a:prstGeom prst="rect">
            <a:avLst/>
          </a:prstGeom>
          <a:noFill/>
          <a:ln>
            <a:noFill/>
          </a:ln>
        </p:spPr>
      </p:pic>
      <p:sp>
        <p:nvSpPr>
          <p:cNvPr id="57" name="Google Shape;57;p13"/>
          <p:cNvSpPr txBox="1"/>
          <p:nvPr/>
        </p:nvSpPr>
        <p:spPr>
          <a:xfrm>
            <a:off x="3848650" y="2925000"/>
            <a:ext cx="3997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Sans Pro Light"/>
                <a:ea typeface="Source Sans Pro Light"/>
                <a:cs typeface="Source Sans Pro Light"/>
                <a:sym typeface="Source Sans Pro Light"/>
              </a:rPr>
              <a:t>Reproducible Package Environments</a:t>
            </a:r>
            <a:endParaRPr sz="3000">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sp>
        <p:nvSpPr>
          <p:cNvPr id="132" name="Google Shape;132;p22"/>
          <p:cNvSpPr/>
          <p:nvPr/>
        </p:nvSpPr>
        <p:spPr>
          <a:xfrm>
            <a:off x="1073825" y="40155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33" name="Google Shape;133;p22"/>
          <p:cNvSpPr/>
          <p:nvPr/>
        </p:nvSpPr>
        <p:spPr>
          <a:xfrm>
            <a:off x="1073825" y="31934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34" name="Google Shape;134;p22"/>
          <p:cNvSpPr/>
          <p:nvPr/>
        </p:nvSpPr>
        <p:spPr>
          <a:xfrm>
            <a:off x="1073825" y="23712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35" name="Google Shape;135;p22"/>
          <p:cNvSpPr/>
          <p:nvPr/>
        </p:nvSpPr>
        <p:spPr>
          <a:xfrm>
            <a:off x="1073825" y="15491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36" name="Google Shape;136;p22"/>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37" name="Google Shape;137;p22"/>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38" name="Google Shape;138;p22"/>
          <p:cNvPicPr preferRelativeResize="0"/>
          <p:nvPr/>
        </p:nvPicPr>
        <p:blipFill>
          <a:blip r:embed="rId5">
            <a:alphaModFix/>
          </a:blip>
          <a:stretch>
            <a:fillRect/>
          </a:stretch>
        </p:blipFill>
        <p:spPr>
          <a:xfrm>
            <a:off x="5549104" y="2293877"/>
            <a:ext cx="2498118" cy="867550"/>
          </a:xfrm>
          <a:prstGeom prst="rect">
            <a:avLst/>
          </a:prstGeom>
          <a:noFill/>
          <a:ln>
            <a:noFill/>
          </a:ln>
        </p:spPr>
      </p:pic>
      <p:pic>
        <p:nvPicPr>
          <p:cNvPr id="139" name="Google Shape;139;p22"/>
          <p:cNvPicPr preferRelativeResize="0"/>
          <p:nvPr/>
        </p:nvPicPr>
        <p:blipFill>
          <a:blip r:embed="rId6">
            <a:alphaModFix/>
          </a:blip>
          <a:stretch>
            <a:fillRect/>
          </a:stretch>
        </p:blipFill>
        <p:spPr>
          <a:xfrm>
            <a:off x="6406774" y="1764490"/>
            <a:ext cx="675400" cy="282025"/>
          </a:xfrm>
          <a:prstGeom prst="rect">
            <a:avLst/>
          </a:prstGeom>
          <a:noFill/>
          <a:ln>
            <a:noFill/>
          </a:ln>
        </p:spPr>
      </p:pic>
      <p:sp>
        <p:nvSpPr>
          <p:cNvPr id="140" name="Google Shape;140;p22"/>
          <p:cNvSpPr txBox="1"/>
          <p:nvPr/>
        </p:nvSpPr>
        <p:spPr>
          <a:xfrm>
            <a:off x="6599713" y="3193400"/>
            <a:ext cx="3969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a:ea typeface="Roboto"/>
                <a:cs typeface="Roboto"/>
                <a:sym typeface="Roboto"/>
              </a:rPr>
              <a:t>?</a:t>
            </a:r>
            <a:endParaRPr sz="36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grpSp>
        <p:nvGrpSpPr>
          <p:cNvPr id="145" name="Google Shape;145;p23"/>
          <p:cNvGrpSpPr/>
          <p:nvPr/>
        </p:nvGrpSpPr>
        <p:grpSpPr>
          <a:xfrm>
            <a:off x="1147189" y="535373"/>
            <a:ext cx="5352896" cy="4418808"/>
            <a:chOff x="1147166" y="857250"/>
            <a:chExt cx="4582959" cy="4096800"/>
          </a:xfrm>
        </p:grpSpPr>
        <p:cxnSp>
          <p:nvCxnSpPr>
            <p:cNvPr id="146" name="Google Shape;146;p23"/>
            <p:cNvCxnSpPr/>
            <p:nvPr/>
          </p:nvCxnSpPr>
          <p:spPr>
            <a:xfrm rot="10800000">
              <a:off x="2320025" y="857250"/>
              <a:ext cx="0" cy="34290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3"/>
            <p:cNvCxnSpPr/>
            <p:nvPr/>
          </p:nvCxnSpPr>
          <p:spPr>
            <a:xfrm>
              <a:off x="2320025" y="4286250"/>
              <a:ext cx="3410100" cy="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3"/>
            <p:cNvSpPr txBox="1"/>
            <p:nvPr/>
          </p:nvSpPr>
          <p:spPr>
            <a:xfrm>
              <a:off x="3064425" y="4620150"/>
              <a:ext cx="1919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49" name="Google Shape;149;p23"/>
            <p:cNvSpPr txBox="1"/>
            <p:nvPr/>
          </p:nvSpPr>
          <p:spPr>
            <a:xfrm rot="-5400000">
              <a:off x="343616" y="2026897"/>
              <a:ext cx="20271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150" name="Google Shape;150;p23"/>
            <p:cNvSpPr txBox="1"/>
            <p:nvPr/>
          </p:nvSpPr>
          <p:spPr>
            <a:xfrm>
              <a:off x="1643520" y="857250"/>
              <a:ext cx="676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151" name="Google Shape;151;p23"/>
            <p:cNvSpPr txBox="1"/>
            <p:nvPr/>
          </p:nvSpPr>
          <p:spPr>
            <a:xfrm>
              <a:off x="1580224" y="3798950"/>
              <a:ext cx="803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152" name="Google Shape;152;p23"/>
            <p:cNvSpPr txBox="1"/>
            <p:nvPr/>
          </p:nvSpPr>
          <p:spPr>
            <a:xfrm>
              <a:off x="2256875" y="4286250"/>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153" name="Google Shape;153;p23"/>
            <p:cNvSpPr txBox="1"/>
            <p:nvPr/>
          </p:nvSpPr>
          <p:spPr>
            <a:xfrm>
              <a:off x="4971000" y="4311825"/>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154" name="Google Shape;154;p23"/>
            <p:cNvSpPr/>
            <p:nvPr/>
          </p:nvSpPr>
          <p:spPr>
            <a:xfrm>
              <a:off x="2338074"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a:off x="2338074"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a:off x="2338074"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3487575" y="3180750"/>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4637099"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3487586" y="9625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4637099"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3487586" y="207522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4637099"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3"/>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grpSp>
        <p:nvGrpSpPr>
          <p:cNvPr id="168" name="Google Shape;168;p24"/>
          <p:cNvGrpSpPr/>
          <p:nvPr/>
        </p:nvGrpSpPr>
        <p:grpSpPr>
          <a:xfrm>
            <a:off x="1147189" y="535373"/>
            <a:ext cx="5352896" cy="4418808"/>
            <a:chOff x="1147166" y="857250"/>
            <a:chExt cx="4582959" cy="4096800"/>
          </a:xfrm>
        </p:grpSpPr>
        <p:cxnSp>
          <p:nvCxnSpPr>
            <p:cNvPr id="169" name="Google Shape;169;p24"/>
            <p:cNvCxnSpPr/>
            <p:nvPr/>
          </p:nvCxnSpPr>
          <p:spPr>
            <a:xfrm rot="10800000">
              <a:off x="2320025" y="857250"/>
              <a:ext cx="0" cy="34290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4"/>
            <p:cNvCxnSpPr/>
            <p:nvPr/>
          </p:nvCxnSpPr>
          <p:spPr>
            <a:xfrm>
              <a:off x="2320025" y="4286250"/>
              <a:ext cx="3410100" cy="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4"/>
            <p:cNvSpPr txBox="1"/>
            <p:nvPr/>
          </p:nvSpPr>
          <p:spPr>
            <a:xfrm>
              <a:off x="3064425" y="4620150"/>
              <a:ext cx="1919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72" name="Google Shape;172;p24"/>
            <p:cNvSpPr txBox="1"/>
            <p:nvPr/>
          </p:nvSpPr>
          <p:spPr>
            <a:xfrm rot="-5400000">
              <a:off x="343616" y="2026897"/>
              <a:ext cx="20271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173" name="Google Shape;173;p24"/>
            <p:cNvSpPr txBox="1"/>
            <p:nvPr/>
          </p:nvSpPr>
          <p:spPr>
            <a:xfrm>
              <a:off x="1643520" y="857250"/>
              <a:ext cx="676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174" name="Google Shape;174;p24"/>
            <p:cNvSpPr txBox="1"/>
            <p:nvPr/>
          </p:nvSpPr>
          <p:spPr>
            <a:xfrm>
              <a:off x="1580224" y="3798950"/>
              <a:ext cx="803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175" name="Google Shape;175;p24"/>
            <p:cNvSpPr txBox="1"/>
            <p:nvPr/>
          </p:nvSpPr>
          <p:spPr>
            <a:xfrm>
              <a:off x="2256875" y="4286250"/>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176" name="Google Shape;176;p24"/>
            <p:cNvSpPr txBox="1"/>
            <p:nvPr/>
          </p:nvSpPr>
          <p:spPr>
            <a:xfrm>
              <a:off x="4971000" y="4311825"/>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177" name="Google Shape;177;p24"/>
            <p:cNvSpPr/>
            <p:nvPr/>
          </p:nvSpPr>
          <p:spPr>
            <a:xfrm>
              <a:off x="2338074"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2338074"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2338074"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3487575" y="3180750"/>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637099"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3487586" y="9625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637099"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3487586" y="207522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4637099"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204163" y="1236025"/>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txBox="1"/>
            <p:nvPr/>
          </p:nvSpPr>
          <p:spPr>
            <a:xfrm>
              <a:off x="3122394" y="1139215"/>
              <a:ext cx="173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Light"/>
                  <a:ea typeface="Source Sans Pro Light"/>
                  <a:cs typeface="Source Sans Pro Light"/>
                  <a:sym typeface="Source Sans Pro Light"/>
                </a:rPr>
                <a:t>“Wild West”</a:t>
              </a:r>
              <a:endParaRPr sz="18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800">
                  <a:latin typeface="Source Sans Pro Light"/>
                  <a:ea typeface="Source Sans Pro Light"/>
                  <a:cs typeface="Source Sans Pro Light"/>
                  <a:sym typeface="Source Sans Pro Light"/>
                </a:rPr>
                <a:t>- open access</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not reproducible</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desktop IDE</a:t>
              </a:r>
              <a:br>
                <a:rPr lang="en" sz="1800">
                  <a:latin typeface="Source Sans Pro Light"/>
                  <a:ea typeface="Source Sans Pro Light"/>
                  <a:cs typeface="Source Sans Pro Light"/>
                  <a:sym typeface="Source Sans Pro Light"/>
                </a:rPr>
              </a:br>
              <a:r>
                <a:rPr lang="en" sz="1800">
                  <a:latin typeface="Source Sans Pro Light"/>
                  <a:ea typeface="Source Sans Pro Light"/>
                  <a:cs typeface="Source Sans Pro Light"/>
                  <a:sym typeface="Source Sans Pro Light"/>
                </a:rPr>
                <a:t>- how users learn</a:t>
              </a:r>
              <a:endParaRPr sz="1800">
                <a:latin typeface="Source Sans Pro Light"/>
                <a:ea typeface="Source Sans Pro Light"/>
                <a:cs typeface="Source Sans Pro Light"/>
                <a:sym typeface="Source Sans Pro Light"/>
              </a:endParaRPr>
            </a:p>
          </p:txBody>
        </p:sp>
        <p:cxnSp>
          <p:nvCxnSpPr>
            <p:cNvPr id="188" name="Google Shape;188;p24"/>
            <p:cNvCxnSpPr/>
            <p:nvPr/>
          </p:nvCxnSpPr>
          <p:spPr>
            <a:xfrm>
              <a:off x="3249872" y="1490666"/>
              <a:ext cx="900600" cy="0"/>
            </a:xfrm>
            <a:prstGeom prst="straightConnector1">
              <a:avLst/>
            </a:prstGeom>
            <a:noFill/>
            <a:ln cap="flat" cmpd="sng" w="9525">
              <a:solidFill>
                <a:srgbClr val="CC0000"/>
              </a:solidFill>
              <a:prstDash val="solid"/>
              <a:round/>
              <a:headEnd len="med" w="med" type="none"/>
              <a:tailEnd len="med" w="med" type="none"/>
            </a:ln>
          </p:spPr>
        </p:cxnSp>
        <p:cxnSp>
          <p:nvCxnSpPr>
            <p:cNvPr id="189" name="Google Shape;189;p24"/>
            <p:cNvCxnSpPr/>
            <p:nvPr/>
          </p:nvCxnSpPr>
          <p:spPr>
            <a:xfrm flipH="1" rot="10800000">
              <a:off x="4145800" y="1275725"/>
              <a:ext cx="81000" cy="213300"/>
            </a:xfrm>
            <a:prstGeom prst="straightConnector1">
              <a:avLst/>
            </a:prstGeom>
            <a:noFill/>
            <a:ln cap="flat" cmpd="sng" w="9525">
              <a:solidFill>
                <a:srgbClr val="CC0000"/>
              </a:solidFill>
              <a:prstDash val="solid"/>
              <a:round/>
              <a:headEnd len="med" w="med" type="none"/>
              <a:tailEnd len="med" w="med" type="none"/>
            </a:ln>
          </p:spPr>
        </p:cxnSp>
      </p:grpSp>
      <p:sp>
        <p:nvSpPr>
          <p:cNvPr id="190" name="Google Shape;190;p24"/>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cxnSp>
        <p:nvCxnSpPr>
          <p:cNvPr id="196" name="Google Shape;196;p25"/>
          <p:cNvCxnSpPr/>
          <p:nvPr/>
        </p:nvCxnSpPr>
        <p:spPr>
          <a:xfrm rot="10800000">
            <a:off x="2517088" y="535373"/>
            <a:ext cx="0" cy="3698519"/>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5"/>
          <p:cNvCxnSpPr/>
          <p:nvPr/>
        </p:nvCxnSpPr>
        <p:spPr>
          <a:xfrm>
            <a:off x="2517088" y="4233892"/>
            <a:ext cx="3982997"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5"/>
          <p:cNvSpPr txBox="1"/>
          <p:nvPr/>
        </p:nvSpPr>
        <p:spPr>
          <a:xfrm>
            <a:off x="3386548" y="4594037"/>
            <a:ext cx="2241509"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199" name="Google Shape;199;p25"/>
          <p:cNvSpPr txBox="1"/>
          <p:nvPr/>
        </p:nvSpPr>
        <p:spPr>
          <a:xfrm rot="-5400000">
            <a:off x="299254" y="1778180"/>
            <a:ext cx="2186430" cy="4905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00" name="Google Shape;200;p25"/>
          <p:cNvSpPr txBox="1"/>
          <p:nvPr/>
        </p:nvSpPr>
        <p:spPr>
          <a:xfrm>
            <a:off x="1726931" y="535373"/>
            <a:ext cx="790152"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01" name="Google Shape;201;p25"/>
          <p:cNvSpPr txBox="1"/>
          <p:nvPr/>
        </p:nvSpPr>
        <p:spPr>
          <a:xfrm>
            <a:off x="1653001" y="3708290"/>
            <a:ext cx="938021"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02" name="Google Shape;202;p25"/>
          <p:cNvSpPr txBox="1"/>
          <p:nvPr/>
        </p:nvSpPr>
        <p:spPr>
          <a:xfrm>
            <a:off x="2443330" y="4233892"/>
            <a:ext cx="863035"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03" name="Google Shape;203;p25"/>
          <p:cNvSpPr txBox="1"/>
          <p:nvPr/>
        </p:nvSpPr>
        <p:spPr>
          <a:xfrm>
            <a:off x="5613428" y="4261477"/>
            <a:ext cx="863035"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04" name="Google Shape;204;p25"/>
          <p:cNvSpPr/>
          <p:nvPr/>
        </p:nvSpPr>
        <p:spPr>
          <a:xfrm>
            <a:off x="2538169" y="648954"/>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2538169" y="184907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2538169" y="3049189"/>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3880787" y="3041500"/>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5223431" y="3049189"/>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3880800" y="64898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5223431" y="648954"/>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3880800" y="1849085"/>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5223431" y="184907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4717761" y="943919"/>
            <a:ext cx="63072" cy="58244"/>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nvSpPr>
        <p:spPr>
          <a:xfrm>
            <a:off x="4824603" y="919790"/>
            <a:ext cx="12933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latin typeface="Source Sans Pro Light"/>
              <a:ea typeface="Source Sans Pro Light"/>
              <a:cs typeface="Source Sans Pro Light"/>
              <a:sym typeface="Source Sans Pro Light"/>
            </a:endParaRPr>
          </a:p>
        </p:txBody>
      </p:sp>
      <p:cxnSp>
        <p:nvCxnSpPr>
          <p:cNvPr id="215" name="Google Shape;215;p25"/>
          <p:cNvCxnSpPr/>
          <p:nvPr/>
        </p:nvCxnSpPr>
        <p:spPr>
          <a:xfrm>
            <a:off x="4908314" y="1218585"/>
            <a:ext cx="749400" cy="0"/>
          </a:xfrm>
          <a:prstGeom prst="straightConnector1">
            <a:avLst/>
          </a:prstGeom>
          <a:noFill/>
          <a:ln cap="flat" cmpd="sng" w="9525">
            <a:solidFill>
              <a:srgbClr val="CC0000"/>
            </a:solidFill>
            <a:prstDash val="solid"/>
            <a:round/>
            <a:headEnd len="med" w="med" type="none"/>
            <a:tailEnd len="med" w="med" type="none"/>
          </a:ln>
        </p:spPr>
      </p:cxnSp>
      <p:cxnSp>
        <p:nvCxnSpPr>
          <p:cNvPr id="216" name="Google Shape;216;p25"/>
          <p:cNvCxnSpPr/>
          <p:nvPr/>
        </p:nvCxnSpPr>
        <p:spPr>
          <a:xfrm rot="10800000">
            <a:off x="4744175" y="986600"/>
            <a:ext cx="164700" cy="2316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cxnSp>
        <p:nvCxnSpPr>
          <p:cNvPr id="222" name="Google Shape;222;p26"/>
          <p:cNvCxnSpPr/>
          <p:nvPr/>
        </p:nvCxnSpPr>
        <p:spPr>
          <a:xfrm rot="10800000">
            <a:off x="2517088" y="535492"/>
            <a:ext cx="0" cy="36984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6"/>
          <p:cNvCxnSpPr/>
          <p:nvPr/>
        </p:nvCxnSpPr>
        <p:spPr>
          <a:xfrm>
            <a:off x="2517088" y="4233892"/>
            <a:ext cx="3983100" cy="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26"/>
          <p:cNvSpPr txBox="1"/>
          <p:nvPr/>
        </p:nvSpPr>
        <p:spPr>
          <a:xfrm>
            <a:off x="3386548" y="4594037"/>
            <a:ext cx="22416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25" name="Google Shape;225;p26"/>
          <p:cNvSpPr txBox="1"/>
          <p:nvPr/>
        </p:nvSpPr>
        <p:spPr>
          <a:xfrm rot="-5400000">
            <a:off x="299239" y="1778225"/>
            <a:ext cx="21864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26" name="Google Shape;226;p26"/>
          <p:cNvSpPr txBox="1"/>
          <p:nvPr/>
        </p:nvSpPr>
        <p:spPr>
          <a:xfrm>
            <a:off x="1726931" y="535373"/>
            <a:ext cx="7902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27" name="Google Shape;227;p26"/>
          <p:cNvSpPr txBox="1"/>
          <p:nvPr/>
        </p:nvSpPr>
        <p:spPr>
          <a:xfrm>
            <a:off x="1653001" y="3708290"/>
            <a:ext cx="938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28" name="Google Shape;228;p26"/>
          <p:cNvSpPr txBox="1"/>
          <p:nvPr/>
        </p:nvSpPr>
        <p:spPr>
          <a:xfrm>
            <a:off x="2443330" y="4233892"/>
            <a:ext cx="863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29" name="Google Shape;229;p26"/>
          <p:cNvSpPr txBox="1"/>
          <p:nvPr/>
        </p:nvSpPr>
        <p:spPr>
          <a:xfrm>
            <a:off x="5613428" y="4261477"/>
            <a:ext cx="8631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30" name="Google Shape;230;p26"/>
          <p:cNvSpPr/>
          <p:nvPr/>
        </p:nvSpPr>
        <p:spPr>
          <a:xfrm>
            <a:off x="2538169" y="648954"/>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a:off x="2538169" y="1849071"/>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a:off x="2538169" y="3049189"/>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a:off x="3880787" y="3041500"/>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a:off x="5223431" y="3049189"/>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3880800" y="648981"/>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5223431" y="648954"/>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a:off x="3880800" y="1849085"/>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5223431" y="1849071"/>
            <a:ext cx="1253100" cy="115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2568072" y="872004"/>
            <a:ext cx="63000" cy="582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4717761" y="943919"/>
            <a:ext cx="63000" cy="582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6276413" y="3265687"/>
            <a:ext cx="63000" cy="582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txBox="1"/>
          <p:nvPr/>
        </p:nvSpPr>
        <p:spPr>
          <a:xfrm>
            <a:off x="4824603" y="919790"/>
            <a:ext cx="1293300"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200">
              <a:latin typeface="Source Sans Pro Light"/>
              <a:ea typeface="Source Sans Pro Light"/>
              <a:cs typeface="Source Sans Pro Light"/>
              <a:sym typeface="Source Sans Pro Light"/>
            </a:endParaRPr>
          </a:p>
        </p:txBody>
      </p:sp>
      <p:cxnSp>
        <p:nvCxnSpPr>
          <p:cNvPr id="243" name="Google Shape;243;p26"/>
          <p:cNvCxnSpPr/>
          <p:nvPr/>
        </p:nvCxnSpPr>
        <p:spPr>
          <a:xfrm>
            <a:off x="4908314" y="1218585"/>
            <a:ext cx="749400" cy="0"/>
          </a:xfrm>
          <a:prstGeom prst="straightConnector1">
            <a:avLst/>
          </a:prstGeom>
          <a:noFill/>
          <a:ln cap="flat" cmpd="sng" w="9525">
            <a:solidFill>
              <a:srgbClr val="CC0000"/>
            </a:solidFill>
            <a:prstDash val="solid"/>
            <a:round/>
            <a:headEnd len="med" w="med" type="none"/>
            <a:tailEnd len="med" w="med" type="none"/>
          </a:ln>
        </p:spPr>
      </p:cxnSp>
      <p:sp>
        <p:nvSpPr>
          <p:cNvPr id="244" name="Google Shape;244;p26"/>
          <p:cNvSpPr txBox="1"/>
          <p:nvPr/>
        </p:nvSpPr>
        <p:spPr>
          <a:xfrm>
            <a:off x="2568085" y="895525"/>
            <a:ext cx="1901700" cy="16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Light"/>
                <a:ea typeface="Source Sans Pro Light"/>
                <a:cs typeface="Source Sans Pro Light"/>
                <a:sym typeface="Source Sans Pro Light"/>
              </a:rPr>
              <a:t>“Ticket System”</a:t>
            </a:r>
            <a:endParaRPr sz="16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600">
                <a:latin typeface="Source Sans Pro Light"/>
                <a:ea typeface="Source Sans Pro Light"/>
                <a:cs typeface="Source Sans Pro Light"/>
                <a:sym typeface="Source Sans Pro Light"/>
              </a:rPr>
              <a:t>- slow updates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changes still </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break things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admin installs </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into a system </a:t>
            </a:r>
            <a:endParaRPr sz="16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600">
                <a:latin typeface="Source Sans Pro Light"/>
                <a:ea typeface="Source Sans Pro Light"/>
                <a:cs typeface="Source Sans Pro Light"/>
                <a:sym typeface="Source Sans Pro Light"/>
              </a:rPr>
              <a:t> library</a:t>
            </a:r>
            <a:endParaRPr sz="1600">
              <a:latin typeface="Source Sans Pro Light"/>
              <a:ea typeface="Source Sans Pro Light"/>
              <a:cs typeface="Source Sans Pro Light"/>
              <a:sym typeface="Source Sans Pro Light"/>
            </a:endParaRPr>
          </a:p>
        </p:txBody>
      </p:sp>
      <p:cxnSp>
        <p:nvCxnSpPr>
          <p:cNvPr id="245" name="Google Shape;245;p26"/>
          <p:cNvCxnSpPr/>
          <p:nvPr/>
        </p:nvCxnSpPr>
        <p:spPr>
          <a:xfrm rot="10800000">
            <a:off x="4744175" y="986600"/>
            <a:ext cx="164700" cy="231600"/>
          </a:xfrm>
          <a:prstGeom prst="straightConnector1">
            <a:avLst/>
          </a:prstGeom>
          <a:noFill/>
          <a:ln cap="flat" cmpd="sng" w="9525">
            <a:solidFill>
              <a:srgbClr val="CC0000"/>
            </a:solidFill>
            <a:prstDash val="solid"/>
            <a:round/>
            <a:headEnd len="med" w="med" type="none"/>
            <a:tailEnd len="med" w="med" type="none"/>
          </a:ln>
        </p:spPr>
      </p:cxnSp>
      <p:cxnSp>
        <p:nvCxnSpPr>
          <p:cNvPr id="246" name="Google Shape;246;p26"/>
          <p:cNvCxnSpPr/>
          <p:nvPr/>
        </p:nvCxnSpPr>
        <p:spPr>
          <a:xfrm>
            <a:off x="2599754" y="898241"/>
            <a:ext cx="105900" cy="386700"/>
          </a:xfrm>
          <a:prstGeom prst="straightConnector1">
            <a:avLst/>
          </a:prstGeom>
          <a:noFill/>
          <a:ln cap="flat" cmpd="sng" w="9525">
            <a:solidFill>
              <a:srgbClr val="CC0000"/>
            </a:solidFill>
            <a:prstDash val="solid"/>
            <a:round/>
            <a:headEnd len="med" w="med" type="none"/>
            <a:tailEnd len="med" w="med" type="none"/>
          </a:ln>
        </p:spPr>
      </p:cxnSp>
      <p:cxnSp>
        <p:nvCxnSpPr>
          <p:cNvPr id="247" name="Google Shape;247;p26"/>
          <p:cNvCxnSpPr/>
          <p:nvPr/>
        </p:nvCxnSpPr>
        <p:spPr>
          <a:xfrm>
            <a:off x="2704056" y="1279667"/>
            <a:ext cx="1221000" cy="0"/>
          </a:xfrm>
          <a:prstGeom prst="straightConnector1">
            <a:avLst/>
          </a:prstGeom>
          <a:noFill/>
          <a:ln cap="flat" cmpd="sng" w="9525">
            <a:solidFill>
              <a:srgbClr val="CC0000"/>
            </a:solidFill>
            <a:prstDash val="solid"/>
            <a:round/>
            <a:headEnd len="med" w="med" type="none"/>
            <a:tailEnd len="med" w="med" type="none"/>
          </a:ln>
        </p:spPr>
      </p:cxnSp>
      <p:sp>
        <p:nvSpPr>
          <p:cNvPr id="248" name="Google Shape;248;p26"/>
          <p:cNvSpPr txBox="1"/>
          <p:nvPr/>
        </p:nvSpPr>
        <p:spPr>
          <a:xfrm>
            <a:off x="4083400" y="2602375"/>
            <a:ext cx="2583900" cy="14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Light"/>
                <a:ea typeface="Source Sans Pro Light"/>
                <a:cs typeface="Source Sans Pro Light"/>
                <a:sym typeface="Source Sans Pro Light"/>
              </a:rPr>
              <a:t>“Blocked”</a:t>
            </a:r>
            <a:endParaRPr sz="16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600">
                <a:latin typeface="Source Sans Pro Light"/>
                <a:ea typeface="Source Sans Pro Light"/>
                <a:cs typeface="Source Sans Pro Light"/>
                <a:sym typeface="Source Sans Pro Light"/>
              </a:rPr>
              <a:t>- packages enter through back doors</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 offline, no plan for</a:t>
            </a:r>
            <a:br>
              <a:rPr lang="en" sz="1600">
                <a:latin typeface="Source Sans Pro Light"/>
                <a:ea typeface="Source Sans Pro Light"/>
                <a:cs typeface="Source Sans Pro Light"/>
                <a:sym typeface="Source Sans Pro Light"/>
              </a:rPr>
            </a:br>
            <a:r>
              <a:rPr lang="en" sz="1600">
                <a:latin typeface="Source Sans Pro Light"/>
                <a:ea typeface="Source Sans Pro Light"/>
                <a:cs typeface="Source Sans Pro Light"/>
                <a:sym typeface="Source Sans Pro Light"/>
              </a:rPr>
              <a:t>package access</a:t>
            </a:r>
            <a:endParaRPr sz="16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cxnSp>
        <p:nvCxnSpPr>
          <p:cNvPr id="249" name="Google Shape;249;p26"/>
          <p:cNvCxnSpPr/>
          <p:nvPr/>
        </p:nvCxnSpPr>
        <p:spPr>
          <a:xfrm>
            <a:off x="4232111" y="2932942"/>
            <a:ext cx="1985100" cy="0"/>
          </a:xfrm>
          <a:prstGeom prst="straightConnector1">
            <a:avLst/>
          </a:prstGeom>
          <a:noFill/>
          <a:ln cap="flat" cmpd="sng" w="9525">
            <a:solidFill>
              <a:srgbClr val="CC0000"/>
            </a:solidFill>
            <a:prstDash val="solid"/>
            <a:round/>
            <a:headEnd len="med" w="med" type="none"/>
            <a:tailEnd len="med" w="med" type="none"/>
          </a:ln>
        </p:spPr>
      </p:cxnSp>
      <p:cxnSp>
        <p:nvCxnSpPr>
          <p:cNvPr id="250" name="Google Shape;250;p26"/>
          <p:cNvCxnSpPr/>
          <p:nvPr/>
        </p:nvCxnSpPr>
        <p:spPr>
          <a:xfrm rot="10800000">
            <a:off x="6214700" y="2936800"/>
            <a:ext cx="95100" cy="3591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cxnSp>
        <p:nvCxnSpPr>
          <p:cNvPr id="256" name="Google Shape;256;p27"/>
          <p:cNvCxnSpPr/>
          <p:nvPr/>
        </p:nvCxnSpPr>
        <p:spPr>
          <a:xfrm rot="10800000">
            <a:off x="2517088" y="535373"/>
            <a:ext cx="0" cy="3698519"/>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7"/>
          <p:cNvCxnSpPr/>
          <p:nvPr/>
        </p:nvCxnSpPr>
        <p:spPr>
          <a:xfrm>
            <a:off x="2517088" y="4233892"/>
            <a:ext cx="3982997" cy="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27"/>
          <p:cNvSpPr txBox="1"/>
          <p:nvPr/>
        </p:nvSpPr>
        <p:spPr>
          <a:xfrm>
            <a:off x="3386548" y="4594037"/>
            <a:ext cx="2241509"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59" name="Google Shape;259;p27"/>
          <p:cNvSpPr txBox="1"/>
          <p:nvPr/>
        </p:nvSpPr>
        <p:spPr>
          <a:xfrm rot="-5400000">
            <a:off x="299254" y="1778180"/>
            <a:ext cx="2186430" cy="4905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60" name="Google Shape;260;p27"/>
          <p:cNvSpPr txBox="1"/>
          <p:nvPr/>
        </p:nvSpPr>
        <p:spPr>
          <a:xfrm>
            <a:off x="1726931" y="535373"/>
            <a:ext cx="790152"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61" name="Google Shape;261;p27"/>
          <p:cNvSpPr txBox="1"/>
          <p:nvPr/>
        </p:nvSpPr>
        <p:spPr>
          <a:xfrm>
            <a:off x="1653001" y="3708290"/>
            <a:ext cx="938021"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62" name="Google Shape;262;p27"/>
          <p:cNvSpPr txBox="1"/>
          <p:nvPr/>
        </p:nvSpPr>
        <p:spPr>
          <a:xfrm>
            <a:off x="2443330" y="4233892"/>
            <a:ext cx="863035"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63" name="Google Shape;263;p27"/>
          <p:cNvSpPr txBox="1"/>
          <p:nvPr/>
        </p:nvSpPr>
        <p:spPr>
          <a:xfrm>
            <a:off x="5613428" y="4261477"/>
            <a:ext cx="863035" cy="3601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64" name="Google Shape;264;p27"/>
          <p:cNvSpPr/>
          <p:nvPr/>
        </p:nvSpPr>
        <p:spPr>
          <a:xfrm>
            <a:off x="2538169" y="648954"/>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2538169" y="184907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2538169" y="3049189"/>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3880787" y="3041500"/>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5223431" y="3049189"/>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880800" y="64898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5223431" y="648954"/>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3880800" y="1849085"/>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5223431" y="1849071"/>
            <a:ext cx="1253030" cy="1157122"/>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2568072" y="872004"/>
            <a:ext cx="63072" cy="58244"/>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4717761" y="943919"/>
            <a:ext cx="63072" cy="58244"/>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6276413" y="3265687"/>
            <a:ext cx="63072" cy="58244"/>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nvSpPr>
        <p:spPr>
          <a:xfrm>
            <a:off x="3860639" y="943265"/>
            <a:ext cx="1293326"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cxnSp>
        <p:nvCxnSpPr>
          <p:cNvPr id="277" name="Google Shape;277;p27"/>
          <p:cNvCxnSpPr/>
          <p:nvPr/>
        </p:nvCxnSpPr>
        <p:spPr>
          <a:xfrm>
            <a:off x="4040438" y="1218585"/>
            <a:ext cx="614602" cy="0"/>
          </a:xfrm>
          <a:prstGeom prst="straightConnector1">
            <a:avLst/>
          </a:prstGeom>
          <a:noFill/>
          <a:ln cap="flat" cmpd="sng" w="9525">
            <a:solidFill>
              <a:srgbClr val="CC0000"/>
            </a:solidFill>
            <a:prstDash val="solid"/>
            <a:round/>
            <a:headEnd len="med" w="med" type="none"/>
            <a:tailEnd len="med" w="med" type="none"/>
          </a:ln>
        </p:spPr>
      </p:cxnSp>
      <p:cxnSp>
        <p:nvCxnSpPr>
          <p:cNvPr id="278" name="Google Shape;278;p27"/>
          <p:cNvCxnSpPr/>
          <p:nvPr/>
        </p:nvCxnSpPr>
        <p:spPr>
          <a:xfrm flipH="1" rot="10800000">
            <a:off x="4649594" y="986740"/>
            <a:ext cx="94608" cy="230065"/>
          </a:xfrm>
          <a:prstGeom prst="straightConnector1">
            <a:avLst/>
          </a:prstGeom>
          <a:noFill/>
          <a:ln cap="flat" cmpd="sng" w="9525">
            <a:solidFill>
              <a:srgbClr val="CC0000"/>
            </a:solidFill>
            <a:prstDash val="solid"/>
            <a:round/>
            <a:headEnd len="med" w="med" type="none"/>
            <a:tailEnd len="med" w="med" type="none"/>
          </a:ln>
        </p:spPr>
      </p:cxnSp>
      <p:sp>
        <p:nvSpPr>
          <p:cNvPr id="279" name="Google Shape;279;p27"/>
          <p:cNvSpPr txBox="1"/>
          <p:nvPr/>
        </p:nvSpPr>
        <p:spPr>
          <a:xfrm>
            <a:off x="2583183" y="991833"/>
            <a:ext cx="1396694" cy="16628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cxnSp>
        <p:nvCxnSpPr>
          <p:cNvPr id="280" name="Google Shape;280;p27"/>
          <p:cNvCxnSpPr/>
          <p:nvPr/>
        </p:nvCxnSpPr>
        <p:spPr>
          <a:xfrm>
            <a:off x="2599754" y="898241"/>
            <a:ext cx="105821" cy="386678"/>
          </a:xfrm>
          <a:prstGeom prst="straightConnector1">
            <a:avLst/>
          </a:prstGeom>
          <a:noFill/>
          <a:ln cap="flat" cmpd="sng" w="9525">
            <a:solidFill>
              <a:srgbClr val="CC0000"/>
            </a:solidFill>
            <a:prstDash val="solid"/>
            <a:round/>
            <a:headEnd len="med" w="med" type="none"/>
            <a:tailEnd len="med" w="med" type="none"/>
          </a:ln>
        </p:spPr>
      </p:cxnSp>
      <p:cxnSp>
        <p:nvCxnSpPr>
          <p:cNvPr id="281" name="Google Shape;281;p27"/>
          <p:cNvCxnSpPr/>
          <p:nvPr/>
        </p:nvCxnSpPr>
        <p:spPr>
          <a:xfrm>
            <a:off x="2704056" y="1279667"/>
            <a:ext cx="902630" cy="0"/>
          </a:xfrm>
          <a:prstGeom prst="straightConnector1">
            <a:avLst/>
          </a:prstGeom>
          <a:noFill/>
          <a:ln cap="flat" cmpd="sng" w="9525">
            <a:solidFill>
              <a:srgbClr val="CC0000"/>
            </a:solidFill>
            <a:prstDash val="solid"/>
            <a:round/>
            <a:headEnd len="med" w="med" type="none"/>
            <a:tailEnd len="med" w="med" type="none"/>
          </a:ln>
        </p:spPr>
      </p:cxnSp>
      <p:cxnSp>
        <p:nvCxnSpPr>
          <p:cNvPr id="282" name="Google Shape;282;p27"/>
          <p:cNvCxnSpPr/>
          <p:nvPr/>
        </p:nvCxnSpPr>
        <p:spPr>
          <a:xfrm>
            <a:off x="5235273" y="3528083"/>
            <a:ext cx="550829" cy="0"/>
          </a:xfrm>
          <a:prstGeom prst="straightConnector1">
            <a:avLst/>
          </a:prstGeom>
          <a:noFill/>
          <a:ln cap="flat" cmpd="sng" w="9525">
            <a:solidFill>
              <a:srgbClr val="CC0000"/>
            </a:solidFill>
            <a:prstDash val="solid"/>
            <a:round/>
            <a:headEnd len="med" w="med" type="none"/>
            <a:tailEnd len="med" w="med" type="none"/>
          </a:ln>
        </p:spPr>
      </p:cxnSp>
      <p:cxnSp>
        <p:nvCxnSpPr>
          <p:cNvPr id="283" name="Google Shape;283;p27"/>
          <p:cNvCxnSpPr/>
          <p:nvPr/>
        </p:nvCxnSpPr>
        <p:spPr>
          <a:xfrm flipH="1">
            <a:off x="5780130" y="3304489"/>
            <a:ext cx="511934" cy="226182"/>
          </a:xfrm>
          <a:prstGeom prst="straightConnector1">
            <a:avLst/>
          </a:prstGeom>
          <a:noFill/>
          <a:ln cap="flat" cmpd="sng" w="9525">
            <a:solidFill>
              <a:srgbClr val="CC0000"/>
            </a:solidFill>
            <a:prstDash val="solid"/>
            <a:round/>
            <a:headEnd len="med" w="med" type="none"/>
            <a:tailEnd len="med" w="med" type="none"/>
          </a:ln>
        </p:spPr>
      </p:cxnSp>
      <p:sp>
        <p:nvSpPr>
          <p:cNvPr id="284" name="Google Shape;284;p27"/>
          <p:cNvSpPr txBox="1"/>
          <p:nvPr/>
        </p:nvSpPr>
        <p:spPr>
          <a:xfrm>
            <a:off x="5116356" y="3232227"/>
            <a:ext cx="1654238" cy="7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8"/>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grpSp>
        <p:nvGrpSpPr>
          <p:cNvPr id="290" name="Google Shape;290;p28"/>
          <p:cNvGrpSpPr/>
          <p:nvPr/>
        </p:nvGrpSpPr>
        <p:grpSpPr>
          <a:xfrm>
            <a:off x="1147189" y="535373"/>
            <a:ext cx="5623405" cy="4418808"/>
            <a:chOff x="1147166" y="857250"/>
            <a:chExt cx="4814559" cy="4096800"/>
          </a:xfrm>
        </p:grpSpPr>
        <p:cxnSp>
          <p:nvCxnSpPr>
            <p:cNvPr id="291" name="Google Shape;291;p28"/>
            <p:cNvCxnSpPr/>
            <p:nvPr/>
          </p:nvCxnSpPr>
          <p:spPr>
            <a:xfrm rot="10800000">
              <a:off x="2320025" y="857250"/>
              <a:ext cx="0" cy="34290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28"/>
            <p:cNvCxnSpPr/>
            <p:nvPr/>
          </p:nvCxnSpPr>
          <p:spPr>
            <a:xfrm>
              <a:off x="2320025" y="4286250"/>
              <a:ext cx="3410100" cy="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28"/>
            <p:cNvSpPr txBox="1"/>
            <p:nvPr/>
          </p:nvSpPr>
          <p:spPr>
            <a:xfrm>
              <a:off x="3064425" y="4620150"/>
              <a:ext cx="1919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294" name="Google Shape;294;p28"/>
            <p:cNvSpPr txBox="1"/>
            <p:nvPr/>
          </p:nvSpPr>
          <p:spPr>
            <a:xfrm rot="-5400000">
              <a:off x="343616" y="2026897"/>
              <a:ext cx="20271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295" name="Google Shape;295;p28"/>
            <p:cNvSpPr txBox="1"/>
            <p:nvPr/>
          </p:nvSpPr>
          <p:spPr>
            <a:xfrm>
              <a:off x="1643520" y="857250"/>
              <a:ext cx="676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296" name="Google Shape;296;p28"/>
            <p:cNvSpPr txBox="1"/>
            <p:nvPr/>
          </p:nvSpPr>
          <p:spPr>
            <a:xfrm>
              <a:off x="1580224" y="3798950"/>
              <a:ext cx="803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297" name="Google Shape;297;p28"/>
            <p:cNvSpPr txBox="1"/>
            <p:nvPr/>
          </p:nvSpPr>
          <p:spPr>
            <a:xfrm>
              <a:off x="2256875" y="4286250"/>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298" name="Google Shape;298;p28"/>
            <p:cNvSpPr txBox="1"/>
            <p:nvPr/>
          </p:nvSpPr>
          <p:spPr>
            <a:xfrm>
              <a:off x="4971000" y="4311825"/>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299" name="Google Shape;299;p28"/>
            <p:cNvSpPr/>
            <p:nvPr/>
          </p:nvSpPr>
          <p:spPr>
            <a:xfrm>
              <a:off x="2338074"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2338074"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2338074"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3487575" y="3180750"/>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4637099"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487586" y="9625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4637099"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3487586" y="207522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4637099"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2363675" y="1169350"/>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4204163" y="1236025"/>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5484625" y="119115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5538625" y="3388600"/>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txBox="1"/>
            <p:nvPr/>
          </p:nvSpPr>
          <p:spPr>
            <a:xfrm>
              <a:off x="3470325" y="1235418"/>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sp>
          <p:nvSpPr>
            <p:cNvPr id="313" name="Google Shape;313;p28"/>
            <p:cNvSpPr/>
            <p:nvPr/>
          </p:nvSpPr>
          <p:spPr>
            <a:xfrm>
              <a:off x="3594563" y="235125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2474400" y="344260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8"/>
            <p:cNvCxnSpPr/>
            <p:nvPr/>
          </p:nvCxnSpPr>
          <p:spPr>
            <a:xfrm>
              <a:off x="3624263" y="1490675"/>
              <a:ext cx="526200" cy="0"/>
            </a:xfrm>
            <a:prstGeom prst="straightConnector1">
              <a:avLst/>
            </a:prstGeom>
            <a:noFill/>
            <a:ln cap="flat" cmpd="sng" w="9525">
              <a:solidFill>
                <a:srgbClr val="CC0000"/>
              </a:solidFill>
              <a:prstDash val="solid"/>
              <a:round/>
              <a:headEnd len="med" w="med" type="none"/>
              <a:tailEnd len="med" w="med" type="none"/>
            </a:ln>
          </p:spPr>
        </p:cxnSp>
        <p:cxnSp>
          <p:nvCxnSpPr>
            <p:cNvPr id="316" name="Google Shape;316;p28"/>
            <p:cNvCxnSpPr/>
            <p:nvPr/>
          </p:nvCxnSpPr>
          <p:spPr>
            <a:xfrm flipH="1" rot="10800000">
              <a:off x="4145800" y="1275725"/>
              <a:ext cx="81000" cy="213300"/>
            </a:xfrm>
            <a:prstGeom prst="straightConnector1">
              <a:avLst/>
            </a:prstGeom>
            <a:noFill/>
            <a:ln cap="flat" cmpd="sng" w="9525">
              <a:solidFill>
                <a:srgbClr val="CC0000"/>
              </a:solidFill>
              <a:prstDash val="solid"/>
              <a:round/>
              <a:headEnd len="med" w="med" type="none"/>
              <a:tailEnd len="med" w="med" type="none"/>
            </a:ln>
          </p:spPr>
        </p:cxnSp>
        <p:sp>
          <p:nvSpPr>
            <p:cNvPr id="317" name="Google Shape;317;p28"/>
            <p:cNvSpPr txBox="1"/>
            <p:nvPr/>
          </p:nvSpPr>
          <p:spPr>
            <a:xfrm>
              <a:off x="2661275" y="3467404"/>
              <a:ext cx="15429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“Validated”</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tested subset of CRAN</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license restrictions</a:t>
              </a:r>
              <a:endParaRPr sz="1200">
                <a:latin typeface="Source Sans Pro Light"/>
                <a:ea typeface="Source Sans Pro Light"/>
                <a:cs typeface="Source Sans Pro Light"/>
                <a:sym typeface="Source Sans Pro Light"/>
              </a:endParaRPr>
            </a:p>
          </p:txBody>
        </p:sp>
        <p:sp>
          <p:nvSpPr>
            <p:cNvPr id="318" name="Google Shape;318;p28"/>
            <p:cNvSpPr txBox="1"/>
            <p:nvPr/>
          </p:nvSpPr>
          <p:spPr>
            <a:xfrm>
              <a:off x="2376613" y="1280447"/>
              <a:ext cx="1195800" cy="15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sp>
          <p:nvSpPr>
            <p:cNvPr id="319" name="Google Shape;319;p28"/>
            <p:cNvSpPr txBox="1"/>
            <p:nvPr/>
          </p:nvSpPr>
          <p:spPr>
            <a:xfrm>
              <a:off x="4737075" y="1203886"/>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“Snapshot”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project based</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using packrat</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apps/ APIs (RSC)</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cxnSp>
          <p:nvCxnSpPr>
            <p:cNvPr id="320" name="Google Shape;320;p28"/>
            <p:cNvCxnSpPr/>
            <p:nvPr/>
          </p:nvCxnSpPr>
          <p:spPr>
            <a:xfrm>
              <a:off x="2390800" y="1193675"/>
              <a:ext cx="90600" cy="358500"/>
            </a:xfrm>
            <a:prstGeom prst="straightConnector1">
              <a:avLst/>
            </a:prstGeom>
            <a:noFill/>
            <a:ln cap="flat" cmpd="sng" w="9525">
              <a:solidFill>
                <a:srgbClr val="CC0000"/>
              </a:solidFill>
              <a:prstDash val="solid"/>
              <a:round/>
              <a:headEnd len="med" w="med" type="none"/>
              <a:tailEnd len="med" w="med" type="none"/>
            </a:ln>
          </p:spPr>
        </p:cxnSp>
        <p:cxnSp>
          <p:nvCxnSpPr>
            <p:cNvPr id="321" name="Google Shape;321;p28"/>
            <p:cNvCxnSpPr/>
            <p:nvPr/>
          </p:nvCxnSpPr>
          <p:spPr>
            <a:xfrm>
              <a:off x="2480100" y="1547306"/>
              <a:ext cx="772800" cy="0"/>
            </a:xfrm>
            <a:prstGeom prst="straightConnector1">
              <a:avLst/>
            </a:prstGeom>
            <a:noFill/>
            <a:ln cap="flat" cmpd="sng" w="9525">
              <a:solidFill>
                <a:srgbClr val="CC0000"/>
              </a:solidFill>
              <a:prstDash val="solid"/>
              <a:round/>
              <a:headEnd len="med" w="med" type="none"/>
              <a:tailEnd len="med" w="med" type="none"/>
            </a:ln>
          </p:spPr>
        </p:cxnSp>
        <p:cxnSp>
          <p:nvCxnSpPr>
            <p:cNvPr id="322" name="Google Shape;322;p28"/>
            <p:cNvCxnSpPr>
              <a:stCxn id="314" idx="5"/>
            </p:cNvCxnSpPr>
            <p:nvPr/>
          </p:nvCxnSpPr>
          <p:spPr>
            <a:xfrm>
              <a:off x="2520492" y="3488692"/>
              <a:ext cx="244500" cy="245400"/>
            </a:xfrm>
            <a:prstGeom prst="straightConnector1">
              <a:avLst/>
            </a:prstGeom>
            <a:noFill/>
            <a:ln cap="flat" cmpd="sng" w="9525">
              <a:solidFill>
                <a:srgbClr val="6AA84F"/>
              </a:solidFill>
              <a:prstDash val="solid"/>
              <a:round/>
              <a:headEnd len="med" w="med" type="none"/>
              <a:tailEnd len="med" w="med" type="none"/>
            </a:ln>
          </p:spPr>
        </p:cxnSp>
        <p:cxnSp>
          <p:nvCxnSpPr>
            <p:cNvPr id="323" name="Google Shape;323;p28"/>
            <p:cNvCxnSpPr/>
            <p:nvPr/>
          </p:nvCxnSpPr>
          <p:spPr>
            <a:xfrm>
              <a:off x="2763763" y="3731784"/>
              <a:ext cx="503700" cy="0"/>
            </a:xfrm>
            <a:prstGeom prst="straightConnector1">
              <a:avLst/>
            </a:prstGeom>
            <a:noFill/>
            <a:ln cap="flat" cmpd="sng" w="9525">
              <a:solidFill>
                <a:srgbClr val="6AA84F"/>
              </a:solidFill>
              <a:prstDash val="solid"/>
              <a:round/>
              <a:headEnd len="med" w="med" type="none"/>
              <a:tailEnd len="med" w="med" type="none"/>
            </a:ln>
          </p:spPr>
        </p:cxnSp>
        <p:cxnSp>
          <p:nvCxnSpPr>
            <p:cNvPr id="324" name="Google Shape;324;p28"/>
            <p:cNvCxnSpPr/>
            <p:nvPr/>
          </p:nvCxnSpPr>
          <p:spPr>
            <a:xfrm flipH="1">
              <a:off x="5439725" y="1225525"/>
              <a:ext cx="72600" cy="234600"/>
            </a:xfrm>
            <a:prstGeom prst="straightConnector1">
              <a:avLst/>
            </a:prstGeom>
            <a:noFill/>
            <a:ln cap="flat" cmpd="sng" w="9525">
              <a:solidFill>
                <a:srgbClr val="6AA84F"/>
              </a:solidFill>
              <a:prstDash val="solid"/>
              <a:round/>
              <a:headEnd len="med" w="med" type="none"/>
              <a:tailEnd len="med" w="med" type="none"/>
            </a:ln>
          </p:spPr>
        </p:cxnSp>
        <p:cxnSp>
          <p:nvCxnSpPr>
            <p:cNvPr id="325" name="Google Shape;325;p28"/>
            <p:cNvCxnSpPr/>
            <p:nvPr/>
          </p:nvCxnSpPr>
          <p:spPr>
            <a:xfrm>
              <a:off x="4842006" y="1460094"/>
              <a:ext cx="600000" cy="0"/>
            </a:xfrm>
            <a:prstGeom prst="straightConnector1">
              <a:avLst/>
            </a:prstGeom>
            <a:noFill/>
            <a:ln cap="flat" cmpd="sng" w="9525">
              <a:solidFill>
                <a:srgbClr val="6AA84F"/>
              </a:solidFill>
              <a:prstDash val="solid"/>
              <a:round/>
              <a:headEnd len="med" w="med" type="none"/>
              <a:tailEnd len="med" w="med" type="none"/>
            </a:ln>
          </p:spPr>
        </p:cxnSp>
        <p:sp>
          <p:nvSpPr>
            <p:cNvPr id="326" name="Google Shape;326;p28"/>
            <p:cNvSpPr txBox="1"/>
            <p:nvPr/>
          </p:nvSpPr>
          <p:spPr>
            <a:xfrm>
              <a:off x="3610525" y="2322054"/>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“Shared Baseline”</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new packages every 6 months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updates tied to R updates</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cxnSp>
          <p:nvCxnSpPr>
            <p:cNvPr id="327" name="Google Shape;327;p28"/>
            <p:cNvCxnSpPr/>
            <p:nvPr/>
          </p:nvCxnSpPr>
          <p:spPr>
            <a:xfrm>
              <a:off x="3619825" y="2382225"/>
              <a:ext cx="91800" cy="196500"/>
            </a:xfrm>
            <a:prstGeom prst="straightConnector1">
              <a:avLst/>
            </a:prstGeom>
            <a:noFill/>
            <a:ln cap="flat" cmpd="sng" w="9525">
              <a:solidFill>
                <a:srgbClr val="6AA84F"/>
              </a:solidFill>
              <a:prstDash val="solid"/>
              <a:round/>
              <a:headEnd len="med" w="med" type="none"/>
              <a:tailEnd len="med" w="med" type="none"/>
            </a:ln>
          </p:spPr>
        </p:cxnSp>
        <p:cxnSp>
          <p:nvCxnSpPr>
            <p:cNvPr id="328" name="Google Shape;328;p28"/>
            <p:cNvCxnSpPr/>
            <p:nvPr/>
          </p:nvCxnSpPr>
          <p:spPr>
            <a:xfrm>
              <a:off x="3709125" y="2576300"/>
              <a:ext cx="851400" cy="0"/>
            </a:xfrm>
            <a:prstGeom prst="straightConnector1">
              <a:avLst/>
            </a:prstGeom>
            <a:noFill/>
            <a:ln cap="flat" cmpd="sng" w="9525">
              <a:solidFill>
                <a:srgbClr val="6AA84F"/>
              </a:solidFill>
              <a:prstDash val="solid"/>
              <a:round/>
              <a:headEnd len="med" w="med" type="none"/>
              <a:tailEnd len="med" w="med" type="none"/>
            </a:ln>
          </p:spPr>
        </p:cxnSp>
        <p:cxnSp>
          <p:nvCxnSpPr>
            <p:cNvPr id="329" name="Google Shape;329;p28"/>
            <p:cNvCxnSpPr/>
            <p:nvPr/>
          </p:nvCxnSpPr>
          <p:spPr>
            <a:xfrm>
              <a:off x="4647238" y="3631875"/>
              <a:ext cx="471600" cy="0"/>
            </a:xfrm>
            <a:prstGeom prst="straightConnector1">
              <a:avLst/>
            </a:prstGeom>
            <a:noFill/>
            <a:ln cap="flat" cmpd="sng" w="9525">
              <a:solidFill>
                <a:srgbClr val="CC0000"/>
              </a:solidFill>
              <a:prstDash val="solid"/>
              <a:round/>
              <a:headEnd len="med" w="med" type="none"/>
              <a:tailEnd len="med" w="med" type="none"/>
            </a:ln>
          </p:spPr>
        </p:cxnSp>
        <p:cxnSp>
          <p:nvCxnSpPr>
            <p:cNvPr id="330" name="Google Shape;330;p28"/>
            <p:cNvCxnSpPr/>
            <p:nvPr/>
          </p:nvCxnSpPr>
          <p:spPr>
            <a:xfrm flipH="1">
              <a:off x="5113725" y="3424575"/>
              <a:ext cx="438300" cy="209700"/>
            </a:xfrm>
            <a:prstGeom prst="straightConnector1">
              <a:avLst/>
            </a:prstGeom>
            <a:noFill/>
            <a:ln cap="flat" cmpd="sng" w="9525">
              <a:solidFill>
                <a:srgbClr val="CC0000"/>
              </a:solidFill>
              <a:prstDash val="solid"/>
              <a:round/>
              <a:headEnd len="med" w="med" type="none"/>
              <a:tailEnd len="med" w="med" type="none"/>
            </a:ln>
          </p:spPr>
        </p:cxnSp>
        <p:sp>
          <p:nvSpPr>
            <p:cNvPr id="331" name="Google Shape;331;p28"/>
            <p:cNvSpPr txBox="1"/>
            <p:nvPr/>
          </p:nvSpPr>
          <p:spPr>
            <a:xfrm>
              <a:off x="4545425" y="3357578"/>
              <a:ext cx="1416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9"/>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37" name="Google Shape;33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Validated</a:t>
            </a:r>
            <a:endParaRPr/>
          </a:p>
        </p:txBody>
      </p:sp>
      <p:sp>
        <p:nvSpPr>
          <p:cNvPr id="338" name="Google Shape;338;p29"/>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39" name="Google Shape;339;p29"/>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40" name="Google Shape;340;p29"/>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341" name="Google Shape;341;p29"/>
          <p:cNvSpPr txBox="1"/>
          <p:nvPr/>
        </p:nvSpPr>
        <p:spPr>
          <a:xfrm>
            <a:off x="3834050" y="1090725"/>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 </a:t>
            </a:r>
            <a:r>
              <a:rPr b="1" lang="en">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b="1" lang="en">
                <a:latin typeface="Source Sans Pro"/>
                <a:ea typeface="Source Sans Pro"/>
                <a:cs typeface="Source Sans Pro"/>
                <a:sym typeface="Source Sans Pro"/>
              </a:rPr>
              <a:t>tested </a:t>
            </a:r>
            <a:r>
              <a:rPr b="1" lang="en">
                <a:latin typeface="Source Sans Pro"/>
                <a:ea typeface="Source Sans Pro"/>
                <a:cs typeface="Source Sans Pro"/>
                <a:sym typeface="Source Sans Pro"/>
              </a:rPr>
              <a:t>or verified</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0"/>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47" name="Google Shape;34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Validated</a:t>
            </a:r>
            <a:endParaRPr/>
          </a:p>
        </p:txBody>
      </p:sp>
      <p:sp>
        <p:nvSpPr>
          <p:cNvPr id="348" name="Google Shape;348;p30"/>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49" name="Google Shape;349;p30"/>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50" name="Google Shape;350;p30"/>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351" name="Google Shape;351;p30"/>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 </a:t>
            </a:r>
            <a:r>
              <a:rPr b="1" lang="en">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b="1" lang="en">
                <a:latin typeface="Source Sans Pro"/>
                <a:ea typeface="Source Sans Pro"/>
                <a:cs typeface="Source Sans Pro"/>
                <a:sym typeface="Source Sans Pro"/>
              </a:rPr>
              <a:t>tested</a:t>
            </a:r>
            <a:r>
              <a:rPr b="1" lang="en">
                <a:latin typeface="Source Sans Pro"/>
                <a:ea typeface="Source Sans Pro"/>
                <a:cs typeface="Source Sans Pro"/>
                <a:sym typeface="Source Sans Pro"/>
              </a:rPr>
              <a:t> or verified</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352" name="Google Shape;352;p30"/>
          <p:cNvSpPr txBox="1"/>
          <p:nvPr/>
        </p:nvSpPr>
        <p:spPr>
          <a:xfrm>
            <a:off x="3834050" y="2147475"/>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packages into a system library</a:t>
            </a:r>
            <a:br>
              <a:rPr lang="en">
                <a:latin typeface="Source Sans Pro"/>
                <a:ea typeface="Source Sans Pro"/>
                <a:cs typeface="Source Sans Pro"/>
                <a:sym typeface="Source Sans Pro"/>
              </a:rPr>
            </a:br>
            <a:r>
              <a:rPr b="1" lang="en">
                <a:latin typeface="Source Sans Pro"/>
                <a:ea typeface="Source Sans Pro"/>
                <a:cs typeface="Source Sans Pro"/>
                <a:sym typeface="Source Sans Pro"/>
              </a:rPr>
              <a:t>Better</a:t>
            </a:r>
            <a:r>
              <a:rPr lang="en">
                <a:latin typeface="Source Sans Pro"/>
                <a:ea typeface="Source Sans Pro"/>
                <a:cs typeface="Source Sans Pro"/>
                <a:sym typeface="Source Sans Pro"/>
              </a:rPr>
              <a:t>: Add packages to an internal repository</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1"/>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358" name="Google Shape;35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Validated</a:t>
            </a:r>
            <a:endParaRPr/>
          </a:p>
        </p:txBody>
      </p:sp>
      <p:sp>
        <p:nvSpPr>
          <p:cNvPr id="359" name="Google Shape;359;p31"/>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360" name="Google Shape;360;p31"/>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361" name="Google Shape;361;p31"/>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362" name="Google Shape;362;p31"/>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 </a:t>
            </a:r>
            <a:r>
              <a:rPr b="1" lang="en">
                <a:latin typeface="Source Sans Pro"/>
                <a:ea typeface="Source Sans Pro"/>
                <a:cs typeface="Source Sans Pro"/>
                <a:sym typeface="Source Sans Pro"/>
              </a:rPr>
              <a:t>subset</a:t>
            </a:r>
            <a:r>
              <a:rPr lang="en">
                <a:latin typeface="Source Sans Pro"/>
                <a:ea typeface="Source Sans Pro"/>
                <a:cs typeface="Source Sans Pro"/>
                <a:sym typeface="Source Sans Pro"/>
              </a:rPr>
              <a:t> of packages that have been </a:t>
            </a:r>
            <a:r>
              <a:rPr b="1" lang="en">
                <a:latin typeface="Source Sans Pro"/>
                <a:ea typeface="Source Sans Pro"/>
                <a:cs typeface="Source Sans Pro"/>
                <a:sym typeface="Source Sans Pro"/>
              </a:rPr>
              <a:t>tested</a:t>
            </a:r>
            <a:r>
              <a:rPr b="1" lang="en">
                <a:latin typeface="Source Sans Pro"/>
                <a:ea typeface="Source Sans Pro"/>
                <a:cs typeface="Source Sans Pro"/>
                <a:sym typeface="Source Sans Pro"/>
              </a:rPr>
              <a:t> or verified</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
        <p:nvSpPr>
          <p:cNvPr id="363" name="Google Shape;363;p31"/>
          <p:cNvSpPr txBox="1"/>
          <p:nvPr/>
        </p:nvSpPr>
        <p:spPr>
          <a:xfrm>
            <a:off x="3834050" y="2147475"/>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packages into a system library</a:t>
            </a:r>
            <a:br>
              <a:rPr lang="en">
                <a:latin typeface="Source Sans Pro"/>
                <a:ea typeface="Source Sans Pro"/>
                <a:cs typeface="Source Sans Pro"/>
                <a:sym typeface="Source Sans Pro"/>
              </a:rPr>
            </a:br>
            <a:r>
              <a:rPr b="1" lang="en">
                <a:latin typeface="Source Sans Pro"/>
                <a:ea typeface="Source Sans Pro"/>
                <a:cs typeface="Source Sans Pro"/>
                <a:sym typeface="Source Sans Pro"/>
              </a:rPr>
              <a:t>Better</a:t>
            </a:r>
            <a:r>
              <a:rPr lang="en">
                <a:latin typeface="Source Sans Pro"/>
                <a:ea typeface="Source Sans Pro"/>
                <a:cs typeface="Source Sans Pro"/>
                <a:sym typeface="Source Sans Pro"/>
              </a:rPr>
              <a:t>: Add packages to an internal repository</a:t>
            </a:r>
            <a:endParaRPr>
              <a:latin typeface="Source Sans Pro"/>
              <a:ea typeface="Source Sans Pro"/>
              <a:cs typeface="Source Sans Pro"/>
              <a:sym typeface="Source Sans Pro"/>
            </a:endParaRPr>
          </a:p>
        </p:txBody>
      </p:sp>
      <p:sp>
        <p:nvSpPr>
          <p:cNvPr id="364" name="Google Shape;364;p31"/>
          <p:cNvSpPr txBox="1"/>
          <p:nvPr/>
        </p:nvSpPr>
        <p:spPr>
          <a:xfrm>
            <a:off x="3834050" y="32514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Conflating </a:t>
            </a:r>
            <a:r>
              <a:rPr b="1" lang="en">
                <a:latin typeface="Source Sans Pro"/>
                <a:ea typeface="Source Sans Pro"/>
                <a:cs typeface="Source Sans Pro"/>
                <a:sym typeface="Source Sans Pro"/>
              </a:rPr>
              <a:t>additions</a:t>
            </a:r>
            <a:r>
              <a:rPr lang="en">
                <a:latin typeface="Source Sans Pro"/>
                <a:ea typeface="Source Sans Pro"/>
                <a:cs typeface="Source Sans Pro"/>
                <a:sym typeface="Source Sans Pro"/>
              </a:rPr>
              <a:t> with </a:t>
            </a:r>
            <a:r>
              <a:rPr b="1" lang="en">
                <a:latin typeface="Source Sans Pro"/>
                <a:ea typeface="Source Sans Pro"/>
                <a:cs typeface="Source Sans Pro"/>
                <a:sym typeface="Source Sans Pro"/>
              </a:rPr>
              <a:t>upgrades</a:t>
            </a:r>
            <a:endParaRPr b="1">
              <a:latin typeface="Source Sans Pro"/>
              <a:ea typeface="Source Sans Pro"/>
              <a:cs typeface="Source Sans Pro"/>
              <a:sym typeface="Source Sans Pro"/>
            </a:endParaRPr>
          </a:p>
        </p:txBody>
      </p:sp>
      <p:grpSp>
        <p:nvGrpSpPr>
          <p:cNvPr id="365" name="Google Shape;365;p31"/>
          <p:cNvGrpSpPr/>
          <p:nvPr/>
        </p:nvGrpSpPr>
        <p:grpSpPr>
          <a:xfrm flipH="1" rot="10800000">
            <a:off x="3834041" y="3697317"/>
            <a:ext cx="589331" cy="624701"/>
            <a:chOff x="1085164" y="842765"/>
            <a:chExt cx="3493369" cy="3703028"/>
          </a:xfrm>
        </p:grpSpPr>
        <p:sp>
          <p:nvSpPr>
            <p:cNvPr id="366" name="Google Shape;366;p31"/>
            <p:cNvSpPr/>
            <p:nvPr/>
          </p:nvSpPr>
          <p:spPr>
            <a:xfrm>
              <a:off x="2039207"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1567857" y="351956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095132"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2523425" y="40276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3014754"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3506083" y="35095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3980333"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3970365" y="271597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3960397" y="218151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3970365" y="164705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3496115" y="136086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3014747" y="1109022"/>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78" name="Google Shape;378;p31"/>
            <p:cNvSpPr/>
            <p:nvPr/>
          </p:nvSpPr>
          <p:spPr>
            <a:xfrm>
              <a:off x="2513450" y="84276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095132" y="272594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1095132" y="2187904"/>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1085164" y="16398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1557889" y="1370829"/>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2039207" y="1118986"/>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1577825" y="29732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2049175"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2533393" y="34996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019742"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3496092" y="2977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1577825" y="24469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1577825" y="1922463"/>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2057443" y="27110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2536961" y="2967807"/>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3008924" y="27042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3486129" y="2450531"/>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2536961" y="244375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2057018" y="217928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3008711" y="21743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2049175" y="1644863"/>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2533393" y="19200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3488961" y="191067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2536961" y="138138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3009774" y="164665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1"/>
          <p:cNvGrpSpPr/>
          <p:nvPr/>
        </p:nvGrpSpPr>
        <p:grpSpPr>
          <a:xfrm flipH="1" rot="10800000">
            <a:off x="5091819" y="3697317"/>
            <a:ext cx="572214" cy="606556"/>
            <a:chOff x="5259064" y="937215"/>
            <a:chExt cx="3493369" cy="3703028"/>
          </a:xfrm>
        </p:grpSpPr>
        <p:sp>
          <p:nvSpPr>
            <p:cNvPr id="404" name="Google Shape;404;p31"/>
            <p:cNvSpPr/>
            <p:nvPr/>
          </p:nvSpPr>
          <p:spPr>
            <a:xfrm>
              <a:off x="6213107" y="386296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5741757" y="361401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5269032" y="334486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6697325" y="41221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7188654" y="386296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7679983" y="36040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8154233" y="334486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8144265" y="281042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8134297" y="227596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8144265" y="174150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670015" y="145531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188647" y="1203472"/>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6" name="Google Shape;416;p31"/>
            <p:cNvSpPr/>
            <p:nvPr/>
          </p:nvSpPr>
          <p:spPr>
            <a:xfrm>
              <a:off x="6687350" y="93721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5269032" y="282039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5269032" y="2282354"/>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5259064" y="17343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5731789" y="1465279"/>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6213107" y="1213436"/>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5751725" y="30676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6223075" y="33285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6707293" y="359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7193642" y="33285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7669992" y="307221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5751725" y="25414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5751725" y="201691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6231343" y="28055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6710861" y="3062257"/>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7182824" y="27986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7660029" y="2544981"/>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6710861" y="25382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6230918" y="227373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7182611" y="226875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6223075" y="173931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6707293" y="20144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7662861" y="200512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6710861" y="147583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7183674" y="17411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31"/>
          <p:cNvGrpSpPr/>
          <p:nvPr/>
        </p:nvGrpSpPr>
        <p:grpSpPr>
          <a:xfrm flipH="1" rot="10800000">
            <a:off x="6332412" y="3715863"/>
            <a:ext cx="571865" cy="606186"/>
            <a:chOff x="2118339" y="1041515"/>
            <a:chExt cx="3493369" cy="3703028"/>
          </a:xfrm>
        </p:grpSpPr>
        <p:sp>
          <p:nvSpPr>
            <p:cNvPr id="442" name="Google Shape;442;p31"/>
            <p:cNvSpPr/>
            <p:nvPr/>
          </p:nvSpPr>
          <p:spPr>
            <a:xfrm>
              <a:off x="3072382" y="396726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2601032" y="3718311"/>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2128307" y="344916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3556600" y="422644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4047929" y="396726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4539258" y="370834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5013508" y="344916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5003540" y="2914722"/>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4993572" y="2380265"/>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5003540" y="1845808"/>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4529290" y="1559615"/>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4047922" y="1307772"/>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4" name="Google Shape;454;p31"/>
            <p:cNvSpPr/>
            <p:nvPr/>
          </p:nvSpPr>
          <p:spPr>
            <a:xfrm>
              <a:off x="3546625" y="1041515"/>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2128307" y="292469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2128307" y="2386654"/>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2118339" y="183864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2591064" y="1569579"/>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3072382" y="1317736"/>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2611000" y="317197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3082350" y="343282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p:nvPr/>
          </p:nvSpPr>
          <p:spPr>
            <a:xfrm>
              <a:off x="3566568" y="369837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
            <p:cNvSpPr/>
            <p:nvPr/>
          </p:nvSpPr>
          <p:spPr>
            <a:xfrm>
              <a:off x="4052917" y="343282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4529267" y="317651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2611000" y="264570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2611000" y="212121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3090618" y="290980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a:off x="3570136" y="3166557"/>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1"/>
            <p:cNvSpPr/>
            <p:nvPr/>
          </p:nvSpPr>
          <p:spPr>
            <a:xfrm>
              <a:off x="4042099" y="290299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4519304" y="2649281"/>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3570136" y="2642500"/>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3090193" y="237803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4041886" y="2373050"/>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1"/>
            <p:cNvSpPr/>
            <p:nvPr/>
          </p:nvSpPr>
          <p:spPr>
            <a:xfrm>
              <a:off x="3082350" y="184361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3566568" y="211875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4522136" y="2109425"/>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3570136" y="158013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042949" y="1845400"/>
              <a:ext cx="598200" cy="5181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9" name="Google Shape;479;p31"/>
          <p:cNvCxnSpPr/>
          <p:nvPr/>
        </p:nvCxnSpPr>
        <p:spPr>
          <a:xfrm>
            <a:off x="4490009" y="4018969"/>
            <a:ext cx="535200" cy="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p31"/>
          <p:cNvCxnSpPr/>
          <p:nvPr/>
        </p:nvCxnSpPr>
        <p:spPr>
          <a:xfrm>
            <a:off x="5730621" y="4009669"/>
            <a:ext cx="535200" cy="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31"/>
          <p:cNvCxnSpPr/>
          <p:nvPr/>
        </p:nvCxnSpPr>
        <p:spPr>
          <a:xfrm>
            <a:off x="7159450" y="4023750"/>
            <a:ext cx="54900" cy="95100"/>
          </a:xfrm>
          <a:prstGeom prst="straightConnector1">
            <a:avLst/>
          </a:prstGeom>
          <a:noFill/>
          <a:ln cap="flat" cmpd="sng" w="38100">
            <a:solidFill>
              <a:srgbClr val="38761D"/>
            </a:solidFill>
            <a:prstDash val="solid"/>
            <a:round/>
            <a:headEnd len="med" w="med" type="none"/>
            <a:tailEnd len="med" w="med" type="none"/>
          </a:ln>
        </p:spPr>
      </p:cxnSp>
      <p:cxnSp>
        <p:nvCxnSpPr>
          <p:cNvPr id="482" name="Google Shape;482;p31"/>
          <p:cNvCxnSpPr/>
          <p:nvPr/>
        </p:nvCxnSpPr>
        <p:spPr>
          <a:xfrm flipH="1" rot="10800000">
            <a:off x="7206550" y="3882350"/>
            <a:ext cx="226200" cy="226200"/>
          </a:xfrm>
          <a:prstGeom prst="straightConnector1">
            <a:avLst/>
          </a:prstGeom>
          <a:noFill/>
          <a:ln cap="flat" cmpd="sng" w="38100">
            <a:solidFill>
              <a:srgbClr val="38761D"/>
            </a:solidFill>
            <a:prstDash val="solid"/>
            <a:round/>
            <a:headEnd len="med" w="med" type="none"/>
            <a:tailEnd len="med" w="med" type="none"/>
          </a:ln>
        </p:spPr>
      </p:cxnSp>
      <p:grpSp>
        <p:nvGrpSpPr>
          <p:cNvPr id="483" name="Google Shape;483;p31"/>
          <p:cNvGrpSpPr/>
          <p:nvPr/>
        </p:nvGrpSpPr>
        <p:grpSpPr>
          <a:xfrm>
            <a:off x="5080130" y="4402536"/>
            <a:ext cx="595603" cy="631396"/>
            <a:chOff x="4130151" y="1963329"/>
            <a:chExt cx="1496490" cy="1586423"/>
          </a:xfrm>
        </p:grpSpPr>
        <p:sp>
          <p:nvSpPr>
            <p:cNvPr id="484" name="Google Shape;484;p31"/>
            <p:cNvSpPr/>
            <p:nvPr/>
          </p:nvSpPr>
          <p:spPr>
            <a:xfrm>
              <a:off x="4538863" y="321672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4336936" y="3110069"/>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4134421" y="2994768"/>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4746302" y="332775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4956787" y="321672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5167272" y="310579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5370441" y="299476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5366171" y="2765811"/>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5361900" y="2536850"/>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5366171" y="2307888"/>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5163002" y="2185283"/>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4956784" y="2077394"/>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6" name="Google Shape;496;p31"/>
            <p:cNvSpPr/>
            <p:nvPr/>
          </p:nvSpPr>
          <p:spPr>
            <a:xfrm>
              <a:off x="4742028" y="1963329"/>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4134421" y="277008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4134421" y="2539587"/>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4130151" y="2304819"/>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p:nvPr/>
          </p:nvSpPr>
          <p:spPr>
            <a:xfrm>
              <a:off x="4332666" y="218955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1"/>
            <p:cNvSpPr/>
            <p:nvPr/>
          </p:nvSpPr>
          <p:spPr>
            <a:xfrm>
              <a:off x="4538863" y="208166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4341207" y="287601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4543133" y="298776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4750572" y="310152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4958924" y="298776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5162992" y="2877963"/>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4341207" y="265056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4341207" y="242587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4546675" y="2763703"/>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4752100" y="287369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4954289" y="2760786"/>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5158724" y="2652096"/>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4752100" y="2649191"/>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4546493" y="2535896"/>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4954198" y="2533759"/>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4543133" y="2306948"/>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a:off x="4750572" y="2424817"/>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5159937" y="2420822"/>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
            <p:cNvSpPr/>
            <p:nvPr/>
          </p:nvSpPr>
          <p:spPr>
            <a:xfrm>
              <a:off x="4752100" y="2194075"/>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4954653" y="2307714"/>
              <a:ext cx="256200" cy="222000"/>
            </a:xfrm>
            <a:prstGeom prst="hexagon">
              <a:avLst>
                <a:gd fmla="val 25000" name="adj"/>
                <a:gd fmla="val 115470" name="vf"/>
              </a:avLst>
            </a:prstGeom>
            <a:solidFill>
              <a:srgbClr val="A3C586">
                <a:alpha val="2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31"/>
          <p:cNvSpPr/>
          <p:nvPr/>
        </p:nvSpPr>
        <p:spPr>
          <a:xfrm>
            <a:off x="7206550" y="4605125"/>
            <a:ext cx="226200" cy="2262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1"/>
          <p:cNvGrpSpPr/>
          <p:nvPr/>
        </p:nvGrpSpPr>
        <p:grpSpPr>
          <a:xfrm flipH="1" rot="10800000">
            <a:off x="3834041" y="4405867"/>
            <a:ext cx="589331" cy="624701"/>
            <a:chOff x="1085164" y="842765"/>
            <a:chExt cx="3493369" cy="3703028"/>
          </a:xfrm>
        </p:grpSpPr>
        <p:sp>
          <p:nvSpPr>
            <p:cNvPr id="523" name="Google Shape;523;p31"/>
            <p:cNvSpPr/>
            <p:nvPr/>
          </p:nvSpPr>
          <p:spPr>
            <a:xfrm>
              <a:off x="2039207"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1567857" y="351956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1095132"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a:off x="2523425" y="40276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3014754"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3506083" y="35095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3980333"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3970365" y="271597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3960397" y="218151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1"/>
            <p:cNvSpPr/>
            <p:nvPr/>
          </p:nvSpPr>
          <p:spPr>
            <a:xfrm>
              <a:off x="3970365" y="164705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3496115" y="136086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3014747" y="1109022"/>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35" name="Google Shape;535;p31"/>
            <p:cNvSpPr/>
            <p:nvPr/>
          </p:nvSpPr>
          <p:spPr>
            <a:xfrm>
              <a:off x="2513450" y="84276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1095132" y="272594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1095132" y="2187904"/>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1085164" y="16398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557889" y="1370829"/>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2039207" y="1118986"/>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1577825" y="29732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2049175"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2533393" y="34996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3019742"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3496092" y="2977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1577825" y="24469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1577825" y="1922463"/>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
            <p:cNvSpPr/>
            <p:nvPr/>
          </p:nvSpPr>
          <p:spPr>
            <a:xfrm>
              <a:off x="2057443" y="27110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1"/>
            <p:cNvSpPr/>
            <p:nvPr/>
          </p:nvSpPr>
          <p:spPr>
            <a:xfrm>
              <a:off x="2536961" y="2967807"/>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3008924" y="27042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3486129" y="2450531"/>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2536961" y="244375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p:nvPr/>
          </p:nvSpPr>
          <p:spPr>
            <a:xfrm>
              <a:off x="2057018" y="217928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1"/>
            <p:cNvSpPr/>
            <p:nvPr/>
          </p:nvSpPr>
          <p:spPr>
            <a:xfrm>
              <a:off x="3008711" y="21743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1"/>
            <p:cNvSpPr/>
            <p:nvPr/>
          </p:nvSpPr>
          <p:spPr>
            <a:xfrm>
              <a:off x="2049175" y="1644863"/>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p:nvPr/>
          </p:nvSpPr>
          <p:spPr>
            <a:xfrm>
              <a:off x="2533393" y="192000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1"/>
            <p:cNvSpPr/>
            <p:nvPr/>
          </p:nvSpPr>
          <p:spPr>
            <a:xfrm>
              <a:off x="3488961" y="1910675"/>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2536961" y="1381388"/>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3009774" y="1646650"/>
              <a:ext cx="598200" cy="518100"/>
            </a:xfrm>
            <a:prstGeom prst="hexagon">
              <a:avLst>
                <a:gd fmla="val 25000" name="adj"/>
                <a:gd fmla="val 115470" name="vf"/>
              </a:avLst>
            </a:prstGeom>
            <a:solidFill>
              <a:srgbClr val="75AAD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0" name="Google Shape;560;p31"/>
          <p:cNvCxnSpPr/>
          <p:nvPr/>
        </p:nvCxnSpPr>
        <p:spPr>
          <a:xfrm>
            <a:off x="4484159" y="4718219"/>
            <a:ext cx="535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Plan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is reproducibility important?</a:t>
            </a:r>
            <a:endParaRPr/>
          </a:p>
          <a:p>
            <a:pPr indent="-342900" lvl="0" marL="457200" rtl="0" algn="l">
              <a:spcBef>
                <a:spcPts val="0"/>
              </a:spcBef>
              <a:spcAft>
                <a:spcPts val="0"/>
              </a:spcAft>
              <a:buSzPts val="1800"/>
              <a:buChar char="●"/>
            </a:pPr>
            <a:r>
              <a:rPr lang="en"/>
              <a:t>What is R? What’s the deal with R packages?</a:t>
            </a:r>
            <a:endParaRPr/>
          </a:p>
          <a:p>
            <a:pPr indent="-342900" lvl="0" marL="457200" rtl="0" algn="l">
              <a:spcBef>
                <a:spcPts val="0"/>
              </a:spcBef>
              <a:spcAft>
                <a:spcPts val="0"/>
              </a:spcAft>
              <a:buSzPts val="1800"/>
              <a:buChar char="●"/>
            </a:pPr>
            <a:r>
              <a:rPr lang="en"/>
              <a:t>What are strategies for managing R packages?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32"/>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66" name="Google Shape;56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Baseline</a:t>
            </a:r>
            <a:endParaRPr/>
          </a:p>
        </p:txBody>
      </p:sp>
      <p:sp>
        <p:nvSpPr>
          <p:cNvPr id="567" name="Google Shape;567;p32"/>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68" name="Google Shape;568;p32"/>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69" name="Google Shape;569;p32"/>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570" name="Google Shape;570;p32"/>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b="1" lang="en">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33"/>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76" name="Google Shape;57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Baseline</a:t>
            </a:r>
            <a:endParaRPr/>
          </a:p>
        </p:txBody>
      </p:sp>
      <p:sp>
        <p:nvSpPr>
          <p:cNvPr id="577" name="Google Shape;577;p33"/>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78" name="Google Shape;578;p33"/>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79" name="Google Shape;579;p33"/>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580" name="Google Shape;580;p33"/>
          <p:cNvSpPr txBox="1"/>
          <p:nvPr/>
        </p:nvSpPr>
        <p:spPr>
          <a:xfrm>
            <a:off x="3834050" y="2147475"/>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all packages into a R system library </a:t>
            </a:r>
            <a:r>
              <a:rPr b="1" lang="en">
                <a:latin typeface="Source Sans Pro"/>
                <a:ea typeface="Source Sans Pro"/>
                <a:cs typeface="Source Sans Pro"/>
                <a:sym typeface="Source Sans Pro"/>
              </a:rPr>
              <a:t>at once</a:t>
            </a:r>
            <a:br>
              <a:rPr lang="en">
                <a:latin typeface="Source Sans Pro"/>
                <a:ea typeface="Source Sans Pro"/>
                <a:cs typeface="Source Sans Pro"/>
                <a:sym typeface="Source Sans Pro"/>
              </a:rPr>
            </a:br>
            <a:br>
              <a:rPr lang="en">
                <a:latin typeface="Source Sans Pro"/>
                <a:ea typeface="Source Sans Pro"/>
                <a:cs typeface="Source Sans Pro"/>
                <a:sym typeface="Source Sans Pro"/>
              </a:rPr>
            </a:br>
            <a:r>
              <a:rPr b="1" lang="en">
                <a:latin typeface="Source Sans Pro"/>
                <a:ea typeface="Source Sans Pro"/>
                <a:cs typeface="Source Sans Pro"/>
                <a:sym typeface="Source Sans Pro"/>
              </a:rPr>
              <a:t>Better</a:t>
            </a:r>
            <a:r>
              <a:rPr lang="en">
                <a:latin typeface="Source Sans Pro"/>
                <a:ea typeface="Source Sans Pro"/>
                <a:cs typeface="Source Sans Pro"/>
                <a:sym typeface="Source Sans Pro"/>
              </a:rPr>
              <a:t>: Install packages from a </a:t>
            </a:r>
            <a:r>
              <a:rPr b="1" lang="en">
                <a:latin typeface="Source Sans Pro"/>
                <a:ea typeface="Source Sans Pro"/>
                <a:cs typeface="Source Sans Pro"/>
                <a:sym typeface="Source Sans Pro"/>
              </a:rPr>
              <a:t>frozen repository</a:t>
            </a:r>
            <a:r>
              <a:rPr lang="en">
                <a:latin typeface="Source Sans Pro"/>
                <a:ea typeface="Source Sans Pro"/>
                <a:cs typeface="Source Sans Pro"/>
                <a:sym typeface="Source Sans Pro"/>
              </a:rPr>
              <a:t> URL</a:t>
            </a:r>
            <a:endParaRPr>
              <a:latin typeface="Source Sans Pro"/>
              <a:ea typeface="Source Sans Pro"/>
              <a:cs typeface="Source Sans Pro"/>
              <a:sym typeface="Source Sans Pro"/>
            </a:endParaRPr>
          </a:p>
        </p:txBody>
      </p:sp>
      <p:sp>
        <p:nvSpPr>
          <p:cNvPr id="581" name="Google Shape;581;p33"/>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b="1" lang="en">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34"/>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587" name="Google Shape;58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Shared Baseline</a:t>
            </a:r>
            <a:endParaRPr/>
          </a:p>
        </p:txBody>
      </p:sp>
      <p:sp>
        <p:nvSpPr>
          <p:cNvPr id="588" name="Google Shape;588;p34"/>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589" name="Google Shape;589;p34"/>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590" name="Google Shape;590;p34"/>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591" name="Google Shape;591;p34"/>
          <p:cNvSpPr txBox="1"/>
          <p:nvPr/>
        </p:nvSpPr>
        <p:spPr>
          <a:xfrm>
            <a:off x="3834050" y="2147475"/>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Naive</a:t>
            </a:r>
            <a:r>
              <a:rPr lang="en">
                <a:latin typeface="Source Sans Pro"/>
                <a:ea typeface="Source Sans Pro"/>
                <a:cs typeface="Source Sans Pro"/>
                <a:sym typeface="Source Sans Pro"/>
              </a:rPr>
              <a:t>: Install all packages into a R system library </a:t>
            </a:r>
            <a:r>
              <a:rPr b="1" lang="en">
                <a:latin typeface="Source Sans Pro"/>
                <a:ea typeface="Source Sans Pro"/>
                <a:cs typeface="Source Sans Pro"/>
                <a:sym typeface="Source Sans Pro"/>
              </a:rPr>
              <a:t>at once</a:t>
            </a:r>
            <a:br>
              <a:rPr lang="en">
                <a:latin typeface="Source Sans Pro"/>
                <a:ea typeface="Source Sans Pro"/>
                <a:cs typeface="Source Sans Pro"/>
                <a:sym typeface="Source Sans Pro"/>
              </a:rPr>
            </a:br>
            <a:br>
              <a:rPr lang="en">
                <a:latin typeface="Source Sans Pro"/>
                <a:ea typeface="Source Sans Pro"/>
                <a:cs typeface="Source Sans Pro"/>
                <a:sym typeface="Source Sans Pro"/>
              </a:rPr>
            </a:br>
            <a:r>
              <a:rPr b="1" lang="en">
                <a:latin typeface="Source Sans Pro"/>
                <a:ea typeface="Source Sans Pro"/>
                <a:cs typeface="Source Sans Pro"/>
                <a:sym typeface="Source Sans Pro"/>
              </a:rPr>
              <a:t>Better</a:t>
            </a:r>
            <a:r>
              <a:rPr lang="en">
                <a:latin typeface="Source Sans Pro"/>
                <a:ea typeface="Source Sans Pro"/>
                <a:cs typeface="Source Sans Pro"/>
                <a:sym typeface="Source Sans Pro"/>
              </a:rPr>
              <a:t>: Install packages from a </a:t>
            </a:r>
            <a:r>
              <a:rPr b="1" lang="en">
                <a:latin typeface="Source Sans Pro"/>
                <a:ea typeface="Source Sans Pro"/>
                <a:cs typeface="Source Sans Pro"/>
                <a:sym typeface="Source Sans Pro"/>
              </a:rPr>
              <a:t>frozen repository</a:t>
            </a:r>
            <a:r>
              <a:rPr lang="en">
                <a:latin typeface="Source Sans Pro"/>
                <a:ea typeface="Source Sans Pro"/>
                <a:cs typeface="Source Sans Pro"/>
                <a:sym typeface="Source Sans Pro"/>
              </a:rPr>
              <a:t> URL</a:t>
            </a:r>
            <a:endParaRPr>
              <a:latin typeface="Source Sans Pro"/>
              <a:ea typeface="Source Sans Pro"/>
              <a:cs typeface="Source Sans Pro"/>
              <a:sym typeface="Source Sans Pro"/>
            </a:endParaRPr>
          </a:p>
        </p:txBody>
      </p:sp>
      <p:sp>
        <p:nvSpPr>
          <p:cNvPr id="592" name="Google Shape;592;p34"/>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Admins give users 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but </a:t>
            </a:r>
            <a:r>
              <a:rPr b="1" lang="en">
                <a:latin typeface="Source Sans Pro"/>
                <a:ea typeface="Source Sans Pro"/>
                <a:cs typeface="Source Sans Pro"/>
                <a:sym typeface="Source Sans Pro"/>
              </a:rPr>
              <a:t>frozen at one point in time</a:t>
            </a:r>
            <a:endParaRPr b="1">
              <a:latin typeface="Source Sans Pro"/>
              <a:ea typeface="Source Sans Pro"/>
              <a:cs typeface="Source Sans Pro"/>
              <a:sym typeface="Source Sans Pro"/>
            </a:endParaRPr>
          </a:p>
        </p:txBody>
      </p:sp>
      <p:sp>
        <p:nvSpPr>
          <p:cNvPr id="593" name="Google Shape;593;p34"/>
          <p:cNvSpPr txBox="1"/>
          <p:nvPr/>
        </p:nvSpPr>
        <p:spPr>
          <a:xfrm>
            <a:off x="3834050" y="348790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Adding or upgrading packages in the same  R version system library</a:t>
            </a:r>
            <a:br>
              <a:rPr lang="en">
                <a:latin typeface="Source Sans Pro"/>
                <a:ea typeface="Source Sans Pro"/>
                <a:cs typeface="Source Sans Pro"/>
                <a:sym typeface="Source Sans Pro"/>
              </a:rPr>
            </a:br>
            <a:endParaRPr>
              <a:latin typeface="Source Sans Pro"/>
              <a:ea typeface="Source Sans Pro"/>
              <a:cs typeface="Source Sans Pro"/>
              <a:sym typeface="Source Sans Pro"/>
            </a:endParaRPr>
          </a:p>
        </p:txBody>
      </p:sp>
      <p:grpSp>
        <p:nvGrpSpPr>
          <p:cNvPr id="594" name="Google Shape;594;p34"/>
          <p:cNvGrpSpPr/>
          <p:nvPr/>
        </p:nvGrpSpPr>
        <p:grpSpPr>
          <a:xfrm>
            <a:off x="5080130" y="4204011"/>
            <a:ext cx="595603" cy="631396"/>
            <a:chOff x="4130151" y="1963329"/>
            <a:chExt cx="1496490" cy="1586423"/>
          </a:xfrm>
        </p:grpSpPr>
        <p:sp>
          <p:nvSpPr>
            <p:cNvPr id="595" name="Google Shape;595;p34"/>
            <p:cNvSpPr/>
            <p:nvPr/>
          </p:nvSpPr>
          <p:spPr>
            <a:xfrm>
              <a:off x="4538863" y="321672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4336936" y="3110069"/>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4134421" y="2994768"/>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4746302" y="332775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4956787" y="3216722"/>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5167272" y="310579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5370441" y="299476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5366171" y="2765811"/>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5361900" y="2536850"/>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5366171" y="2307888"/>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5163002" y="2185283"/>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4956784" y="2077394"/>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07" name="Google Shape;607;p34"/>
            <p:cNvSpPr/>
            <p:nvPr/>
          </p:nvSpPr>
          <p:spPr>
            <a:xfrm>
              <a:off x="4742028" y="1963329"/>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4134421" y="277008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4134421" y="2539587"/>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4130151" y="2304819"/>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4332666" y="218955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4538863" y="208166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4341207" y="287601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4543133" y="298776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4750572" y="3101528"/>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4958924" y="298776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5162992" y="2877963"/>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4341207" y="265056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4341207" y="242587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4546675" y="2763703"/>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4752100" y="2873697"/>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4954289" y="2760786"/>
              <a:ext cx="256200" cy="2220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5158724" y="2652096"/>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4752100" y="2649191"/>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4546493" y="2535896"/>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4954198" y="2533759"/>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4543133" y="2306948"/>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4750572" y="2424817"/>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5159937" y="2420822"/>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4752100" y="2194075"/>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4954653" y="2307714"/>
              <a:ext cx="256200" cy="2220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4"/>
          <p:cNvGrpSpPr/>
          <p:nvPr/>
        </p:nvGrpSpPr>
        <p:grpSpPr>
          <a:xfrm flipH="1" rot="10800000">
            <a:off x="3834041" y="4207342"/>
            <a:ext cx="589331" cy="624701"/>
            <a:chOff x="1085164" y="842765"/>
            <a:chExt cx="3493369" cy="3703028"/>
          </a:xfrm>
        </p:grpSpPr>
        <p:sp>
          <p:nvSpPr>
            <p:cNvPr id="633" name="Google Shape;633;p34"/>
            <p:cNvSpPr/>
            <p:nvPr/>
          </p:nvSpPr>
          <p:spPr>
            <a:xfrm>
              <a:off x="2039207"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1567857" y="351956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1095132"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2523425" y="40276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4"/>
            <p:cNvSpPr/>
            <p:nvPr/>
          </p:nvSpPr>
          <p:spPr>
            <a:xfrm>
              <a:off x="3014754"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4"/>
            <p:cNvSpPr/>
            <p:nvPr/>
          </p:nvSpPr>
          <p:spPr>
            <a:xfrm>
              <a:off x="3506083" y="35095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3980333"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3970365" y="271597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3960397" y="218151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3970365" y="164705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3496115" y="13608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3014747" y="110902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45" name="Google Shape;645;p34"/>
            <p:cNvSpPr/>
            <p:nvPr/>
          </p:nvSpPr>
          <p:spPr>
            <a:xfrm>
              <a:off x="2513450" y="842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1095132" y="272594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1095132" y="2187904"/>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1085164" y="16398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1557889" y="1370829"/>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2039207" y="1118986"/>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1577825" y="29732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2049175"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2533393" y="34996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3019742"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3496092" y="2977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1577825" y="24469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1577825" y="192246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2057443" y="27110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2536961" y="2967807"/>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3008924" y="27042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3486129" y="245053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2536961" y="24437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2057018" y="217928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3008711" y="21743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2049175" y="164486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2533393" y="19200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3488961" y="19106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536961" y="138138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3009774" y="16466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0" name="Google Shape;670;p34"/>
          <p:cNvCxnSpPr/>
          <p:nvPr/>
        </p:nvCxnSpPr>
        <p:spPr>
          <a:xfrm>
            <a:off x="4484159" y="4519694"/>
            <a:ext cx="535200" cy="0"/>
          </a:xfrm>
          <a:prstGeom prst="straightConnector1">
            <a:avLst/>
          </a:prstGeom>
          <a:noFill/>
          <a:ln cap="flat" cmpd="sng" w="9525">
            <a:solidFill>
              <a:schemeClr val="dk2"/>
            </a:solidFill>
            <a:prstDash val="solid"/>
            <a:round/>
            <a:headEnd len="med" w="med" type="none"/>
            <a:tailEnd len="med" w="med" type="triangle"/>
          </a:ln>
        </p:spPr>
      </p:cxnSp>
      <p:sp>
        <p:nvSpPr>
          <p:cNvPr id="671" name="Google Shape;671;p34"/>
          <p:cNvSpPr/>
          <p:nvPr/>
        </p:nvSpPr>
        <p:spPr>
          <a:xfrm>
            <a:off x="4598700" y="4406600"/>
            <a:ext cx="226200" cy="2262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34"/>
          <p:cNvGrpSpPr/>
          <p:nvPr/>
        </p:nvGrpSpPr>
        <p:grpSpPr>
          <a:xfrm flipH="1" rot="10800000">
            <a:off x="7091591" y="4203992"/>
            <a:ext cx="589331" cy="624701"/>
            <a:chOff x="1085164" y="842765"/>
            <a:chExt cx="3493369" cy="3703028"/>
          </a:xfrm>
        </p:grpSpPr>
        <p:sp>
          <p:nvSpPr>
            <p:cNvPr id="673" name="Google Shape;673;p34"/>
            <p:cNvSpPr/>
            <p:nvPr/>
          </p:nvSpPr>
          <p:spPr>
            <a:xfrm>
              <a:off x="2039207" y="376851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567857" y="3519561"/>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1095132" y="325041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523425" y="402769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014754" y="376851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506083" y="350959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3980333" y="325041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3970365" y="2715972"/>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3960397" y="218151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3970365" y="164705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3496115" y="136086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3014747" y="1109022"/>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85" name="Google Shape;685;p34"/>
            <p:cNvSpPr/>
            <p:nvPr/>
          </p:nvSpPr>
          <p:spPr>
            <a:xfrm>
              <a:off x="2513450" y="84276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1095132" y="272594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1095132" y="2187904"/>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1085164" y="163989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1557889" y="1370829"/>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2039207" y="1118986"/>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1577825" y="297322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2049175" y="323407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2533393" y="349962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019742" y="323407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3496092" y="297776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1577825" y="244695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1577825" y="192246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2057443" y="271105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2536961" y="2967807"/>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3008924" y="270424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3486129" y="2450531"/>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2536961" y="244375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2057018" y="217928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3008711" y="217430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2049175" y="1644863"/>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2533393" y="192000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3488961" y="1910675"/>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2536961" y="1381388"/>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3009774" y="1646650"/>
              <a:ext cx="598200" cy="518100"/>
            </a:xfrm>
            <a:prstGeom prst="hexagon">
              <a:avLst>
                <a:gd fmla="val 25000" name="adj"/>
                <a:gd fmla="val 115470" name="vf"/>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34"/>
          <p:cNvGrpSpPr/>
          <p:nvPr/>
        </p:nvGrpSpPr>
        <p:grpSpPr>
          <a:xfrm flipH="1" rot="10800000">
            <a:off x="6079966" y="4203992"/>
            <a:ext cx="589331" cy="624701"/>
            <a:chOff x="1085164" y="842765"/>
            <a:chExt cx="3493369" cy="3703028"/>
          </a:xfrm>
        </p:grpSpPr>
        <p:sp>
          <p:nvSpPr>
            <p:cNvPr id="711" name="Google Shape;711;p34"/>
            <p:cNvSpPr/>
            <p:nvPr/>
          </p:nvSpPr>
          <p:spPr>
            <a:xfrm>
              <a:off x="2039207"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1567857" y="351956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1095132"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2523425" y="40276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3014754" y="37685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3506083" y="35095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3980333" y="325041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3970365" y="271597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3960397" y="218151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3970365" y="164705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3496115" y="13608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3014747" y="1109022"/>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3" name="Google Shape;723;p34"/>
            <p:cNvSpPr/>
            <p:nvPr/>
          </p:nvSpPr>
          <p:spPr>
            <a:xfrm>
              <a:off x="2513450" y="842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1095132" y="272594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1095132" y="2187904"/>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1085164" y="163989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1557889" y="1370829"/>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2039207" y="1118986"/>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1577825" y="29732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2049175"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2533393" y="349962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3019742" y="32340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3496092" y="297776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1577825" y="24469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1577825" y="192246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2057443" y="27110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2536961" y="2967807"/>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3008924" y="270424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3486129" y="2450531"/>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2536961" y="24437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2057018" y="217928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3008711" y="21743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2049175" y="1644863"/>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2533393" y="192000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3488961" y="1910675"/>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536961" y="1381388"/>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3009774" y="1646650"/>
              <a:ext cx="598200" cy="518100"/>
            </a:xfrm>
            <a:prstGeom prst="hexagon">
              <a:avLst>
                <a:gd fmla="val 25000" name="adj"/>
                <a:gd fmla="val 115470" name="vf"/>
              </a:avLst>
            </a:prstGeom>
            <a:solidFill>
              <a:srgbClr val="75A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34"/>
          <p:cNvSpPr txBox="1"/>
          <p:nvPr/>
        </p:nvSpPr>
        <p:spPr>
          <a:xfrm>
            <a:off x="6125093" y="4775493"/>
            <a:ext cx="6270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
        <p:nvSpPr>
          <p:cNvPr id="749" name="Google Shape;749;p34"/>
          <p:cNvSpPr txBox="1"/>
          <p:nvPr/>
        </p:nvSpPr>
        <p:spPr>
          <a:xfrm>
            <a:off x="7135922" y="4780303"/>
            <a:ext cx="6270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 3.4</a:t>
            </a:r>
            <a:endParaRPr sz="1200">
              <a:latin typeface="Source Sans Pro"/>
              <a:ea typeface="Source Sans Pro"/>
              <a:cs typeface="Source Sans Pro"/>
              <a:sym typeface="Source Sans Pro"/>
            </a:endParaRPr>
          </a:p>
        </p:txBody>
      </p:sp>
      <p:cxnSp>
        <p:nvCxnSpPr>
          <p:cNvPr id="750" name="Google Shape;750;p34"/>
          <p:cNvCxnSpPr/>
          <p:nvPr/>
        </p:nvCxnSpPr>
        <p:spPr>
          <a:xfrm>
            <a:off x="6743800" y="4618238"/>
            <a:ext cx="54900" cy="95100"/>
          </a:xfrm>
          <a:prstGeom prst="straightConnector1">
            <a:avLst/>
          </a:prstGeom>
          <a:noFill/>
          <a:ln cap="flat" cmpd="sng" w="38100">
            <a:solidFill>
              <a:srgbClr val="38761D"/>
            </a:solidFill>
            <a:prstDash val="solid"/>
            <a:round/>
            <a:headEnd len="med" w="med" type="none"/>
            <a:tailEnd len="med" w="med" type="none"/>
          </a:ln>
        </p:spPr>
      </p:cxnSp>
      <p:cxnSp>
        <p:nvCxnSpPr>
          <p:cNvPr id="751" name="Google Shape;751;p34"/>
          <p:cNvCxnSpPr/>
          <p:nvPr/>
        </p:nvCxnSpPr>
        <p:spPr>
          <a:xfrm flipH="1" rot="10800000">
            <a:off x="6790900" y="4476838"/>
            <a:ext cx="226200" cy="226200"/>
          </a:xfrm>
          <a:prstGeom prst="straightConnector1">
            <a:avLst/>
          </a:prstGeom>
          <a:noFill/>
          <a:ln cap="flat" cmpd="sng" w="38100">
            <a:solidFill>
              <a:srgbClr val="38761D"/>
            </a:solidFill>
            <a:prstDash val="solid"/>
            <a:round/>
            <a:headEnd len="med" w="med" type="none"/>
            <a:tailEnd len="med" w="med" type="none"/>
          </a:ln>
        </p:spPr>
      </p:cxnSp>
      <p:sp>
        <p:nvSpPr>
          <p:cNvPr id="752" name="Google Shape;752;p34"/>
          <p:cNvSpPr txBox="1"/>
          <p:nvPr/>
        </p:nvSpPr>
        <p:spPr>
          <a:xfrm>
            <a:off x="3905435" y="4766470"/>
            <a:ext cx="6270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
        <p:nvSpPr>
          <p:cNvPr id="753" name="Google Shape;753;p34"/>
          <p:cNvSpPr txBox="1"/>
          <p:nvPr/>
        </p:nvSpPr>
        <p:spPr>
          <a:xfrm>
            <a:off x="5118577" y="4765154"/>
            <a:ext cx="6270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R 3.1</a:t>
            </a:r>
            <a:endParaRPr sz="12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35"/>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59" name="Google Shape;75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a:t>
            </a:r>
            <a:endParaRPr/>
          </a:p>
        </p:txBody>
      </p:sp>
      <p:sp>
        <p:nvSpPr>
          <p:cNvPr id="760" name="Google Shape;760;p35"/>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61" name="Google Shape;761;p35"/>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62" name="Google Shape;762;p35"/>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763" name="Google Shape;763;p35"/>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get </a:t>
            </a:r>
            <a:r>
              <a:rPr lang="en">
                <a:latin typeface="Source Sans Pro"/>
                <a:ea typeface="Source Sans Pro"/>
                <a:cs typeface="Source Sans Pro"/>
                <a:sym typeface="Source Sans Pro"/>
              </a:rPr>
              <a:t>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b="1" lang="en">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b="1" lang="en">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36"/>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69" name="Google Shape;76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a:t>
            </a:r>
            <a:endParaRPr/>
          </a:p>
        </p:txBody>
      </p:sp>
      <p:sp>
        <p:nvSpPr>
          <p:cNvPr id="770" name="Google Shape;770;p36"/>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71" name="Google Shape;771;p36"/>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72" name="Google Shape;772;p36"/>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773" name="Google Shape;773;p36"/>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get 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b="1" lang="en">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b="1" lang="en">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
        <p:nvSpPr>
          <p:cNvPr id="774" name="Google Shape;774;p36"/>
          <p:cNvSpPr txBox="1"/>
          <p:nvPr/>
        </p:nvSpPr>
        <p:spPr>
          <a:xfrm>
            <a:off x="3834050" y="2288925"/>
            <a:ext cx="2509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 a tool like </a:t>
            </a:r>
            <a:r>
              <a:rPr b="1" lang="en">
                <a:latin typeface="Source Sans Pro"/>
                <a:ea typeface="Source Sans Pro"/>
                <a:cs typeface="Source Sans Pro"/>
                <a:sym typeface="Source Sans Pro"/>
              </a:rPr>
              <a:t>packrat:</a:t>
            </a:r>
            <a:br>
              <a:rPr lang="en">
                <a:latin typeface="Source Sans Pro"/>
                <a:ea typeface="Source Sans Pro"/>
                <a:cs typeface="Source Sans Pro"/>
                <a:sym typeface="Source Sans Pro"/>
              </a:rPr>
            </a:br>
            <a:r>
              <a:rPr lang="en">
                <a:latin typeface="Courier New"/>
                <a:ea typeface="Courier New"/>
                <a:cs typeface="Courier New"/>
                <a:sym typeface="Courier New"/>
              </a:rPr>
              <a:t>packrat::snapshot</a:t>
            </a:r>
            <a:br>
              <a:rPr lang="en">
                <a:latin typeface="Courier New"/>
                <a:ea typeface="Courier New"/>
                <a:cs typeface="Courier New"/>
                <a:sym typeface="Courier New"/>
              </a:rPr>
            </a:br>
            <a:r>
              <a:rPr lang="en">
                <a:latin typeface="Courier New"/>
                <a:ea typeface="Courier New"/>
                <a:cs typeface="Courier New"/>
                <a:sym typeface="Courier New"/>
              </a:rPr>
              <a:t>packrat::restore</a:t>
            </a:r>
            <a:r>
              <a:rPr b="1" lang="en">
                <a:latin typeface="Courier New"/>
                <a:ea typeface="Courier New"/>
                <a:cs typeface="Courier New"/>
                <a:sym typeface="Courier New"/>
              </a:rPr>
              <a:t> </a:t>
            </a:r>
            <a:br>
              <a:rPr b="1" lang="en">
                <a:latin typeface="Source Sans Pro"/>
                <a:ea typeface="Source Sans Pro"/>
                <a:cs typeface="Source Sans Pro"/>
                <a:sym typeface="Source Sans Pro"/>
              </a:rPr>
            </a:br>
            <a:r>
              <a:rPr lang="en">
                <a:latin typeface="Source Sans Pro"/>
                <a:ea typeface="Source Sans Pro"/>
                <a:cs typeface="Source Sans Pro"/>
                <a:sym typeface="Source Sans Pro"/>
              </a:rPr>
              <a:t>Along with a repository</a:t>
            </a:r>
            <a:endParaRPr>
              <a:latin typeface="Source Sans Pro"/>
              <a:ea typeface="Source Sans Pro"/>
              <a:cs typeface="Source Sans Pro"/>
              <a:sym typeface="Source Sans Pro"/>
            </a:endParaRPr>
          </a:p>
        </p:txBody>
      </p:sp>
      <p:sp>
        <p:nvSpPr>
          <p:cNvPr id="775" name="Google Shape;775;p36"/>
          <p:cNvSpPr/>
          <p:nvPr/>
        </p:nvSpPr>
        <p:spPr>
          <a:xfrm>
            <a:off x="6839925" y="2142525"/>
            <a:ext cx="1001700" cy="114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ource Sans Pro Light"/>
                <a:ea typeface="Source Sans Pro Light"/>
                <a:cs typeface="Source Sans Pro Light"/>
                <a:sym typeface="Source Sans Pro Light"/>
              </a:rPr>
              <a:t>ISLR 1.1</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ggplot2 2.3</a:t>
            </a:r>
            <a:endParaRPr>
              <a:solidFill>
                <a:srgbClr val="FFFFFF"/>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a:solidFill>
                  <a:srgbClr val="FFFFFF"/>
                </a:solidFill>
                <a:latin typeface="Source Sans Pro Light"/>
                <a:ea typeface="Source Sans Pro Light"/>
                <a:cs typeface="Source Sans Pro Light"/>
                <a:sym typeface="Source Sans Pro Light"/>
              </a:rPr>
              <a:t>d</a:t>
            </a:r>
            <a:r>
              <a:rPr lang="en">
                <a:solidFill>
                  <a:srgbClr val="FFFFFF"/>
                </a:solidFill>
                <a:latin typeface="Source Sans Pro Light"/>
                <a:ea typeface="Source Sans Pro Light"/>
                <a:cs typeface="Source Sans Pro Light"/>
                <a:sym typeface="Source Sans Pro Light"/>
              </a:rPr>
              <a:t>plyr 1.0</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Rlang 0.9</a:t>
            </a:r>
            <a:endParaRPr>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37"/>
          <p:cNvSpPr txBox="1"/>
          <p:nvPr/>
        </p:nvSpPr>
        <p:spPr>
          <a:xfrm>
            <a:off x="725350" y="12321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What is it?</a:t>
            </a:r>
            <a:endParaRPr sz="2000">
              <a:latin typeface="Source Sans Pro Light"/>
              <a:ea typeface="Source Sans Pro Light"/>
              <a:cs typeface="Source Sans Pro Light"/>
              <a:sym typeface="Source Sans Pro Light"/>
            </a:endParaRPr>
          </a:p>
        </p:txBody>
      </p:sp>
      <p:sp>
        <p:nvSpPr>
          <p:cNvPr id="781" name="Google Shape;78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a:t>
            </a:r>
            <a:endParaRPr/>
          </a:p>
        </p:txBody>
      </p:sp>
      <p:sp>
        <p:nvSpPr>
          <p:cNvPr id="782" name="Google Shape;782;p37"/>
          <p:cNvSpPr txBox="1"/>
          <p:nvPr/>
        </p:nvSpPr>
        <p:spPr>
          <a:xfrm>
            <a:off x="725350" y="228892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How do I do it?</a:t>
            </a:r>
            <a:endParaRPr sz="2000">
              <a:latin typeface="Source Sans Pro Light"/>
              <a:ea typeface="Source Sans Pro Light"/>
              <a:cs typeface="Source Sans Pro Light"/>
              <a:sym typeface="Source Sans Pro Light"/>
            </a:endParaRPr>
          </a:p>
        </p:txBody>
      </p:sp>
      <p:sp>
        <p:nvSpPr>
          <p:cNvPr id="783" name="Google Shape;783;p37"/>
          <p:cNvSpPr txBox="1"/>
          <p:nvPr/>
        </p:nvSpPr>
        <p:spPr>
          <a:xfrm>
            <a:off x="661075" y="3345675"/>
            <a:ext cx="27696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Source Sans Pro Light"/>
                <a:ea typeface="Source Sans Pro Light"/>
                <a:cs typeface="Source Sans Pro Light"/>
                <a:sym typeface="Source Sans Pro Light"/>
              </a:rPr>
              <a:t>Traps</a:t>
            </a:r>
            <a:endParaRPr sz="2000">
              <a:latin typeface="Source Sans Pro Light"/>
              <a:ea typeface="Source Sans Pro Light"/>
              <a:cs typeface="Source Sans Pro Light"/>
              <a:sym typeface="Source Sans Pro Light"/>
            </a:endParaRPr>
          </a:p>
        </p:txBody>
      </p:sp>
      <p:cxnSp>
        <p:nvCxnSpPr>
          <p:cNvPr id="784" name="Google Shape;784;p37"/>
          <p:cNvCxnSpPr/>
          <p:nvPr/>
        </p:nvCxnSpPr>
        <p:spPr>
          <a:xfrm>
            <a:off x="3664500" y="1116300"/>
            <a:ext cx="0" cy="2910900"/>
          </a:xfrm>
          <a:prstGeom prst="straightConnector1">
            <a:avLst/>
          </a:prstGeom>
          <a:noFill/>
          <a:ln cap="flat" cmpd="sng" w="9525">
            <a:solidFill>
              <a:srgbClr val="B7B7B7"/>
            </a:solidFill>
            <a:prstDash val="solid"/>
            <a:round/>
            <a:headEnd len="med" w="med" type="none"/>
            <a:tailEnd len="med" w="med" type="none"/>
          </a:ln>
        </p:spPr>
      </p:cxnSp>
      <p:sp>
        <p:nvSpPr>
          <p:cNvPr id="785" name="Google Shape;785;p37"/>
          <p:cNvSpPr txBox="1"/>
          <p:nvPr/>
        </p:nvSpPr>
        <p:spPr>
          <a:xfrm>
            <a:off x="3834050" y="1224550"/>
            <a:ext cx="296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get access to </a:t>
            </a:r>
            <a:r>
              <a:rPr b="1" lang="en">
                <a:latin typeface="Source Sans Pro"/>
                <a:ea typeface="Source Sans Pro"/>
                <a:cs typeface="Source Sans Pro"/>
                <a:sym typeface="Source Sans Pro"/>
              </a:rPr>
              <a:t>all</a:t>
            </a:r>
            <a:r>
              <a:rPr lang="en">
                <a:latin typeface="Source Sans Pro"/>
                <a:ea typeface="Source Sans Pro"/>
                <a:cs typeface="Source Sans Pro"/>
                <a:sym typeface="Source Sans Pro"/>
              </a:rPr>
              <a:t> packages, and record </a:t>
            </a:r>
            <a:r>
              <a:rPr b="1" lang="en">
                <a:latin typeface="Source Sans Pro"/>
                <a:ea typeface="Source Sans Pro"/>
                <a:cs typeface="Source Sans Pro"/>
                <a:sym typeface="Source Sans Pro"/>
              </a:rPr>
              <a:t>per-project</a:t>
            </a:r>
            <a:r>
              <a:rPr lang="en">
                <a:latin typeface="Source Sans Pro"/>
                <a:ea typeface="Source Sans Pro"/>
                <a:cs typeface="Source Sans Pro"/>
                <a:sym typeface="Source Sans Pro"/>
              </a:rPr>
              <a:t> which packages </a:t>
            </a:r>
            <a:r>
              <a:rPr b="1" lang="en">
                <a:latin typeface="Source Sans Pro"/>
                <a:ea typeface="Source Sans Pro"/>
                <a:cs typeface="Source Sans Pro"/>
                <a:sym typeface="Source Sans Pro"/>
              </a:rPr>
              <a:t>are used</a:t>
            </a:r>
            <a:endParaRPr b="1">
              <a:latin typeface="Source Sans Pro"/>
              <a:ea typeface="Source Sans Pro"/>
              <a:cs typeface="Source Sans Pro"/>
              <a:sym typeface="Source Sans Pro"/>
            </a:endParaRPr>
          </a:p>
        </p:txBody>
      </p:sp>
      <p:sp>
        <p:nvSpPr>
          <p:cNvPr id="786" name="Google Shape;786;p37"/>
          <p:cNvSpPr txBox="1"/>
          <p:nvPr/>
        </p:nvSpPr>
        <p:spPr>
          <a:xfrm>
            <a:off x="3834050" y="2288925"/>
            <a:ext cx="2509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 a tool like </a:t>
            </a:r>
            <a:r>
              <a:rPr b="1" lang="en">
                <a:latin typeface="Source Sans Pro"/>
                <a:ea typeface="Source Sans Pro"/>
                <a:cs typeface="Source Sans Pro"/>
                <a:sym typeface="Source Sans Pro"/>
              </a:rPr>
              <a:t>packrat:</a:t>
            </a:r>
            <a:br>
              <a:rPr lang="en">
                <a:latin typeface="Source Sans Pro"/>
                <a:ea typeface="Source Sans Pro"/>
                <a:cs typeface="Source Sans Pro"/>
                <a:sym typeface="Source Sans Pro"/>
              </a:rPr>
            </a:br>
            <a:r>
              <a:rPr lang="en">
                <a:latin typeface="Courier New"/>
                <a:ea typeface="Courier New"/>
                <a:cs typeface="Courier New"/>
                <a:sym typeface="Courier New"/>
              </a:rPr>
              <a:t>packrat::snapshot</a:t>
            </a:r>
            <a:br>
              <a:rPr lang="en">
                <a:latin typeface="Courier New"/>
                <a:ea typeface="Courier New"/>
                <a:cs typeface="Courier New"/>
                <a:sym typeface="Courier New"/>
              </a:rPr>
            </a:br>
            <a:r>
              <a:rPr lang="en">
                <a:latin typeface="Courier New"/>
                <a:ea typeface="Courier New"/>
                <a:cs typeface="Courier New"/>
                <a:sym typeface="Courier New"/>
              </a:rPr>
              <a:t>packrat::restore</a:t>
            </a:r>
            <a:r>
              <a:rPr b="1" lang="en">
                <a:latin typeface="Courier New"/>
                <a:ea typeface="Courier New"/>
                <a:cs typeface="Courier New"/>
                <a:sym typeface="Courier New"/>
              </a:rPr>
              <a:t> </a:t>
            </a:r>
            <a:br>
              <a:rPr b="1" lang="en">
                <a:latin typeface="Source Sans Pro"/>
                <a:ea typeface="Source Sans Pro"/>
                <a:cs typeface="Source Sans Pro"/>
                <a:sym typeface="Source Sans Pro"/>
              </a:rPr>
            </a:br>
            <a:r>
              <a:rPr lang="en">
                <a:latin typeface="Source Sans Pro"/>
                <a:ea typeface="Source Sans Pro"/>
                <a:cs typeface="Source Sans Pro"/>
                <a:sym typeface="Source Sans Pro"/>
              </a:rPr>
              <a:t>Along with a repository</a:t>
            </a:r>
            <a:endParaRPr>
              <a:latin typeface="Source Sans Pro"/>
              <a:ea typeface="Source Sans Pro"/>
              <a:cs typeface="Source Sans Pro"/>
              <a:sym typeface="Source Sans Pro"/>
            </a:endParaRPr>
          </a:p>
        </p:txBody>
      </p:sp>
      <p:sp>
        <p:nvSpPr>
          <p:cNvPr id="787" name="Google Shape;787;p37"/>
          <p:cNvSpPr/>
          <p:nvPr/>
        </p:nvSpPr>
        <p:spPr>
          <a:xfrm>
            <a:off x="6839925" y="2142525"/>
            <a:ext cx="1001700" cy="1149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ource Sans Pro Light"/>
                <a:ea typeface="Source Sans Pro Light"/>
                <a:cs typeface="Source Sans Pro Light"/>
                <a:sym typeface="Source Sans Pro Light"/>
              </a:rPr>
              <a:t>ISLR 1.1</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ggplot2 2.3</a:t>
            </a:r>
            <a:endParaRPr>
              <a:solidFill>
                <a:srgbClr val="FFFFFF"/>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a:solidFill>
                  <a:srgbClr val="FFFFFF"/>
                </a:solidFill>
                <a:latin typeface="Source Sans Pro Light"/>
                <a:ea typeface="Source Sans Pro Light"/>
                <a:cs typeface="Source Sans Pro Light"/>
                <a:sym typeface="Source Sans Pro Light"/>
              </a:rPr>
              <a:t>dplyr 1.0</a:t>
            </a:r>
            <a:br>
              <a:rPr lang="en">
                <a:solidFill>
                  <a:srgbClr val="FFFFFF"/>
                </a:solidFill>
                <a:latin typeface="Source Sans Pro Light"/>
                <a:ea typeface="Source Sans Pro Light"/>
                <a:cs typeface="Source Sans Pro Light"/>
                <a:sym typeface="Source Sans Pro Light"/>
              </a:rPr>
            </a:br>
            <a:r>
              <a:rPr lang="en">
                <a:solidFill>
                  <a:srgbClr val="FFFFFF"/>
                </a:solidFill>
                <a:latin typeface="Source Sans Pro Light"/>
                <a:ea typeface="Source Sans Pro Light"/>
                <a:cs typeface="Source Sans Pro Light"/>
                <a:sym typeface="Source Sans Pro Light"/>
              </a:rPr>
              <a:t>Rlang 0.9</a:t>
            </a:r>
            <a:endParaRPr>
              <a:solidFill>
                <a:srgbClr val="FFFFFF"/>
              </a:solidFill>
              <a:latin typeface="Source Sans Pro Light"/>
              <a:ea typeface="Source Sans Pro Light"/>
              <a:cs typeface="Source Sans Pro Light"/>
              <a:sym typeface="Source Sans Pro Light"/>
            </a:endParaRPr>
          </a:p>
        </p:txBody>
      </p:sp>
      <p:sp>
        <p:nvSpPr>
          <p:cNvPr id="788" name="Google Shape;788;p37"/>
          <p:cNvSpPr txBox="1"/>
          <p:nvPr/>
        </p:nvSpPr>
        <p:spPr>
          <a:xfrm>
            <a:off x="3834050" y="3386450"/>
            <a:ext cx="25095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Trying to </a:t>
            </a:r>
            <a:r>
              <a:rPr lang="en">
                <a:latin typeface="Courier New"/>
                <a:ea typeface="Courier New"/>
                <a:cs typeface="Courier New"/>
                <a:sym typeface="Courier New"/>
              </a:rPr>
              <a:t>restore</a:t>
            </a:r>
            <a:r>
              <a:rPr lang="en">
                <a:latin typeface="Source Sans Pro"/>
                <a:ea typeface="Source Sans Pro"/>
                <a:cs typeface="Source Sans Pro"/>
                <a:sym typeface="Source Sans Pro"/>
              </a:rPr>
              <a:t> without access to a repository AND package archives</a:t>
            </a:r>
            <a:endParaRPr>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38"/>
          <p:cNvSpPr txBox="1"/>
          <p:nvPr>
            <p:ph type="title"/>
          </p:nvPr>
        </p:nvSpPr>
        <p:spPr>
          <a:xfrm>
            <a:off x="106500" y="7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Package Management Strategies</a:t>
            </a:r>
            <a:endParaRPr/>
          </a:p>
        </p:txBody>
      </p:sp>
      <p:grpSp>
        <p:nvGrpSpPr>
          <p:cNvPr id="794" name="Google Shape;794;p38"/>
          <p:cNvGrpSpPr/>
          <p:nvPr/>
        </p:nvGrpSpPr>
        <p:grpSpPr>
          <a:xfrm>
            <a:off x="1147189" y="535373"/>
            <a:ext cx="5623405" cy="4418808"/>
            <a:chOff x="1147166" y="857250"/>
            <a:chExt cx="4814559" cy="4096800"/>
          </a:xfrm>
        </p:grpSpPr>
        <p:cxnSp>
          <p:nvCxnSpPr>
            <p:cNvPr id="795" name="Google Shape;795;p38"/>
            <p:cNvCxnSpPr/>
            <p:nvPr/>
          </p:nvCxnSpPr>
          <p:spPr>
            <a:xfrm rot="10800000">
              <a:off x="2320025" y="857250"/>
              <a:ext cx="0" cy="3429000"/>
            </a:xfrm>
            <a:prstGeom prst="straightConnector1">
              <a:avLst/>
            </a:prstGeom>
            <a:noFill/>
            <a:ln cap="flat" cmpd="sng" w="9525">
              <a:solidFill>
                <a:schemeClr val="dk2"/>
              </a:solidFill>
              <a:prstDash val="solid"/>
              <a:round/>
              <a:headEnd len="med" w="med" type="none"/>
              <a:tailEnd len="med" w="med" type="triangle"/>
            </a:ln>
          </p:spPr>
        </p:cxnSp>
        <p:cxnSp>
          <p:nvCxnSpPr>
            <p:cNvPr id="796" name="Google Shape;796;p38"/>
            <p:cNvCxnSpPr/>
            <p:nvPr/>
          </p:nvCxnSpPr>
          <p:spPr>
            <a:xfrm>
              <a:off x="2320025" y="4286250"/>
              <a:ext cx="3410100" cy="0"/>
            </a:xfrm>
            <a:prstGeom prst="straightConnector1">
              <a:avLst/>
            </a:prstGeom>
            <a:noFill/>
            <a:ln cap="flat" cmpd="sng" w="9525">
              <a:solidFill>
                <a:schemeClr val="dk2"/>
              </a:solidFill>
              <a:prstDash val="solid"/>
              <a:round/>
              <a:headEnd len="med" w="med" type="none"/>
              <a:tailEnd len="med" w="med" type="triangle"/>
            </a:ln>
          </p:spPr>
        </p:cxnSp>
        <p:sp>
          <p:nvSpPr>
            <p:cNvPr id="797" name="Google Shape;797;p38"/>
            <p:cNvSpPr txBox="1"/>
            <p:nvPr/>
          </p:nvSpPr>
          <p:spPr>
            <a:xfrm>
              <a:off x="3064425" y="4620150"/>
              <a:ext cx="1919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Who’s Responsible</a:t>
              </a:r>
              <a:endParaRPr sz="1600">
                <a:latin typeface="Source Sans Pro"/>
                <a:ea typeface="Source Sans Pro"/>
                <a:cs typeface="Source Sans Pro"/>
                <a:sym typeface="Source Sans Pro"/>
              </a:endParaRPr>
            </a:p>
          </p:txBody>
        </p:sp>
        <p:sp>
          <p:nvSpPr>
            <p:cNvPr id="798" name="Google Shape;798;p38"/>
            <p:cNvSpPr txBox="1"/>
            <p:nvPr/>
          </p:nvSpPr>
          <p:spPr>
            <a:xfrm rot="-5400000">
              <a:off x="343616" y="2026897"/>
              <a:ext cx="20271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Package Access</a:t>
              </a:r>
              <a:endParaRPr sz="1600">
                <a:latin typeface="Source Sans Pro"/>
                <a:ea typeface="Source Sans Pro"/>
                <a:cs typeface="Source Sans Pro"/>
                <a:sym typeface="Source Sans Pro"/>
              </a:endParaRPr>
            </a:p>
          </p:txBody>
        </p:sp>
        <p:sp>
          <p:nvSpPr>
            <p:cNvPr id="799" name="Google Shape;799;p38"/>
            <p:cNvSpPr txBox="1"/>
            <p:nvPr/>
          </p:nvSpPr>
          <p:spPr>
            <a:xfrm>
              <a:off x="1643520" y="857250"/>
              <a:ext cx="6765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Open</a:t>
              </a:r>
              <a:endParaRPr>
                <a:latin typeface="Source Sans Pro Light"/>
                <a:ea typeface="Source Sans Pro Light"/>
                <a:cs typeface="Source Sans Pro Light"/>
                <a:sym typeface="Source Sans Pro Light"/>
              </a:endParaRPr>
            </a:p>
          </p:txBody>
        </p:sp>
        <p:sp>
          <p:nvSpPr>
            <p:cNvPr id="800" name="Google Shape;800;p38"/>
            <p:cNvSpPr txBox="1"/>
            <p:nvPr/>
          </p:nvSpPr>
          <p:spPr>
            <a:xfrm>
              <a:off x="1580224" y="3798950"/>
              <a:ext cx="8031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Locked Down</a:t>
              </a:r>
              <a:endParaRPr>
                <a:latin typeface="Source Sans Pro Light"/>
                <a:ea typeface="Source Sans Pro Light"/>
                <a:cs typeface="Source Sans Pro Light"/>
                <a:sym typeface="Source Sans Pro Light"/>
              </a:endParaRPr>
            </a:p>
          </p:txBody>
        </p:sp>
        <p:sp>
          <p:nvSpPr>
            <p:cNvPr id="801" name="Google Shape;801;p38"/>
            <p:cNvSpPr txBox="1"/>
            <p:nvPr/>
          </p:nvSpPr>
          <p:spPr>
            <a:xfrm>
              <a:off x="2256875" y="4286250"/>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Admins</a:t>
              </a:r>
              <a:endParaRPr>
                <a:latin typeface="Source Sans Pro Light"/>
                <a:ea typeface="Source Sans Pro Light"/>
                <a:cs typeface="Source Sans Pro Light"/>
                <a:sym typeface="Source Sans Pro Light"/>
              </a:endParaRPr>
            </a:p>
          </p:txBody>
        </p:sp>
        <p:sp>
          <p:nvSpPr>
            <p:cNvPr id="802" name="Google Shape;802;p38"/>
            <p:cNvSpPr txBox="1"/>
            <p:nvPr/>
          </p:nvSpPr>
          <p:spPr>
            <a:xfrm>
              <a:off x="4971000" y="4311825"/>
              <a:ext cx="738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Light"/>
                  <a:ea typeface="Source Sans Pro Light"/>
                  <a:cs typeface="Source Sans Pro Light"/>
                  <a:sym typeface="Source Sans Pro Light"/>
                </a:rPr>
                <a:t>Users</a:t>
              </a:r>
              <a:endParaRPr>
                <a:latin typeface="Source Sans Pro Light"/>
                <a:ea typeface="Source Sans Pro Light"/>
                <a:cs typeface="Source Sans Pro Light"/>
                <a:sym typeface="Source Sans Pro Light"/>
              </a:endParaRPr>
            </a:p>
          </p:txBody>
        </p:sp>
        <p:sp>
          <p:nvSpPr>
            <p:cNvPr id="803" name="Google Shape;803;p38"/>
            <p:cNvSpPr/>
            <p:nvPr/>
          </p:nvSpPr>
          <p:spPr>
            <a:xfrm>
              <a:off x="2338074"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2338074"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2338074"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3487575" y="3180750"/>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4637099" y="31878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3487586" y="96257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4637099" y="962554"/>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3487586" y="2075229"/>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4637099" y="2075216"/>
              <a:ext cx="1072800" cy="107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2363675" y="1169350"/>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4204163" y="1236025"/>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5484625" y="119115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5538625" y="3388600"/>
              <a:ext cx="54000" cy="540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txBox="1"/>
            <p:nvPr/>
          </p:nvSpPr>
          <p:spPr>
            <a:xfrm>
              <a:off x="3470325" y="1235418"/>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“Wild West”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open access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not reproducible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desktop IDE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how users learn</a:t>
              </a:r>
              <a:endParaRPr sz="1200">
                <a:latin typeface="Source Sans Pro Light"/>
                <a:ea typeface="Source Sans Pro Light"/>
                <a:cs typeface="Source Sans Pro Light"/>
                <a:sym typeface="Source Sans Pro Light"/>
              </a:endParaRPr>
            </a:p>
          </p:txBody>
        </p:sp>
        <p:sp>
          <p:nvSpPr>
            <p:cNvPr id="817" name="Google Shape;817;p38"/>
            <p:cNvSpPr/>
            <p:nvPr/>
          </p:nvSpPr>
          <p:spPr>
            <a:xfrm>
              <a:off x="3594563" y="235125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2474400" y="3442600"/>
              <a:ext cx="54000" cy="540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9" name="Google Shape;819;p38"/>
            <p:cNvCxnSpPr/>
            <p:nvPr/>
          </p:nvCxnSpPr>
          <p:spPr>
            <a:xfrm>
              <a:off x="3624263" y="1490675"/>
              <a:ext cx="526200" cy="0"/>
            </a:xfrm>
            <a:prstGeom prst="straightConnector1">
              <a:avLst/>
            </a:prstGeom>
            <a:noFill/>
            <a:ln cap="flat" cmpd="sng" w="9525">
              <a:solidFill>
                <a:srgbClr val="CC0000"/>
              </a:solidFill>
              <a:prstDash val="solid"/>
              <a:round/>
              <a:headEnd len="med" w="med" type="none"/>
              <a:tailEnd len="med" w="med" type="none"/>
            </a:ln>
          </p:spPr>
        </p:cxnSp>
        <p:cxnSp>
          <p:nvCxnSpPr>
            <p:cNvPr id="820" name="Google Shape;820;p38"/>
            <p:cNvCxnSpPr/>
            <p:nvPr/>
          </p:nvCxnSpPr>
          <p:spPr>
            <a:xfrm flipH="1" rot="10800000">
              <a:off x="4145800" y="1275725"/>
              <a:ext cx="81000" cy="213300"/>
            </a:xfrm>
            <a:prstGeom prst="straightConnector1">
              <a:avLst/>
            </a:prstGeom>
            <a:noFill/>
            <a:ln cap="flat" cmpd="sng" w="9525">
              <a:solidFill>
                <a:srgbClr val="CC0000"/>
              </a:solidFill>
              <a:prstDash val="solid"/>
              <a:round/>
              <a:headEnd len="med" w="med" type="none"/>
              <a:tailEnd len="med" w="med" type="none"/>
            </a:ln>
          </p:spPr>
        </p:cxnSp>
        <p:sp>
          <p:nvSpPr>
            <p:cNvPr id="821" name="Google Shape;821;p38"/>
            <p:cNvSpPr txBox="1"/>
            <p:nvPr/>
          </p:nvSpPr>
          <p:spPr>
            <a:xfrm>
              <a:off x="2661275" y="3467404"/>
              <a:ext cx="15429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“Validated”</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tested subset of CRAN</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license restrictions</a:t>
              </a:r>
              <a:endParaRPr sz="1200">
                <a:latin typeface="Source Sans Pro Light"/>
                <a:ea typeface="Source Sans Pro Light"/>
                <a:cs typeface="Source Sans Pro Light"/>
                <a:sym typeface="Source Sans Pro Light"/>
              </a:endParaRPr>
            </a:p>
          </p:txBody>
        </p:sp>
        <p:sp>
          <p:nvSpPr>
            <p:cNvPr id="822" name="Google Shape;822;p38"/>
            <p:cNvSpPr txBox="1"/>
            <p:nvPr/>
          </p:nvSpPr>
          <p:spPr>
            <a:xfrm>
              <a:off x="2376613" y="1280447"/>
              <a:ext cx="1195800" cy="15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“Ticket System”</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slow updates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changes still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break things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admin installs </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into a system </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library</a:t>
              </a:r>
              <a:endParaRPr sz="1200">
                <a:latin typeface="Source Sans Pro Light"/>
                <a:ea typeface="Source Sans Pro Light"/>
                <a:cs typeface="Source Sans Pro Light"/>
                <a:sym typeface="Source Sans Pro Light"/>
              </a:endParaRPr>
            </a:p>
          </p:txBody>
        </p:sp>
        <p:sp>
          <p:nvSpPr>
            <p:cNvPr id="823" name="Google Shape;823;p38"/>
            <p:cNvSpPr txBox="1"/>
            <p:nvPr/>
          </p:nvSpPr>
          <p:spPr>
            <a:xfrm>
              <a:off x="4737075" y="1203886"/>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“Snapshot”</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project based</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using packrat</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apps/ APIs (RSC)</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cxnSp>
          <p:nvCxnSpPr>
            <p:cNvPr id="824" name="Google Shape;824;p38"/>
            <p:cNvCxnSpPr/>
            <p:nvPr/>
          </p:nvCxnSpPr>
          <p:spPr>
            <a:xfrm>
              <a:off x="2390800" y="1193675"/>
              <a:ext cx="90600" cy="358500"/>
            </a:xfrm>
            <a:prstGeom prst="straightConnector1">
              <a:avLst/>
            </a:prstGeom>
            <a:noFill/>
            <a:ln cap="flat" cmpd="sng" w="9525">
              <a:solidFill>
                <a:srgbClr val="CC0000"/>
              </a:solidFill>
              <a:prstDash val="solid"/>
              <a:round/>
              <a:headEnd len="med" w="med" type="none"/>
              <a:tailEnd len="med" w="med" type="none"/>
            </a:ln>
          </p:spPr>
        </p:cxnSp>
        <p:cxnSp>
          <p:nvCxnSpPr>
            <p:cNvPr id="825" name="Google Shape;825;p38"/>
            <p:cNvCxnSpPr/>
            <p:nvPr/>
          </p:nvCxnSpPr>
          <p:spPr>
            <a:xfrm>
              <a:off x="2480100" y="1547306"/>
              <a:ext cx="772800" cy="0"/>
            </a:xfrm>
            <a:prstGeom prst="straightConnector1">
              <a:avLst/>
            </a:prstGeom>
            <a:noFill/>
            <a:ln cap="flat" cmpd="sng" w="9525">
              <a:solidFill>
                <a:srgbClr val="CC0000"/>
              </a:solidFill>
              <a:prstDash val="solid"/>
              <a:round/>
              <a:headEnd len="med" w="med" type="none"/>
              <a:tailEnd len="med" w="med" type="none"/>
            </a:ln>
          </p:spPr>
        </p:cxnSp>
        <p:cxnSp>
          <p:nvCxnSpPr>
            <p:cNvPr id="826" name="Google Shape;826;p38"/>
            <p:cNvCxnSpPr>
              <a:stCxn id="818" idx="5"/>
            </p:cNvCxnSpPr>
            <p:nvPr/>
          </p:nvCxnSpPr>
          <p:spPr>
            <a:xfrm>
              <a:off x="2520492" y="3488692"/>
              <a:ext cx="244500" cy="245400"/>
            </a:xfrm>
            <a:prstGeom prst="straightConnector1">
              <a:avLst/>
            </a:prstGeom>
            <a:noFill/>
            <a:ln cap="flat" cmpd="sng" w="9525">
              <a:solidFill>
                <a:srgbClr val="6AA84F"/>
              </a:solidFill>
              <a:prstDash val="solid"/>
              <a:round/>
              <a:headEnd len="med" w="med" type="none"/>
              <a:tailEnd len="med" w="med" type="none"/>
            </a:ln>
          </p:spPr>
        </p:cxnSp>
        <p:cxnSp>
          <p:nvCxnSpPr>
            <p:cNvPr id="827" name="Google Shape;827;p38"/>
            <p:cNvCxnSpPr/>
            <p:nvPr/>
          </p:nvCxnSpPr>
          <p:spPr>
            <a:xfrm>
              <a:off x="2763763" y="3731784"/>
              <a:ext cx="503700" cy="0"/>
            </a:xfrm>
            <a:prstGeom prst="straightConnector1">
              <a:avLst/>
            </a:prstGeom>
            <a:noFill/>
            <a:ln cap="flat" cmpd="sng" w="9525">
              <a:solidFill>
                <a:srgbClr val="6AA84F"/>
              </a:solidFill>
              <a:prstDash val="solid"/>
              <a:round/>
              <a:headEnd len="med" w="med" type="none"/>
              <a:tailEnd len="med" w="med" type="none"/>
            </a:ln>
          </p:spPr>
        </p:cxnSp>
        <p:cxnSp>
          <p:nvCxnSpPr>
            <p:cNvPr id="828" name="Google Shape;828;p38"/>
            <p:cNvCxnSpPr/>
            <p:nvPr/>
          </p:nvCxnSpPr>
          <p:spPr>
            <a:xfrm flipH="1">
              <a:off x="5439725" y="1225525"/>
              <a:ext cx="72600" cy="234600"/>
            </a:xfrm>
            <a:prstGeom prst="straightConnector1">
              <a:avLst/>
            </a:prstGeom>
            <a:noFill/>
            <a:ln cap="flat" cmpd="sng" w="9525">
              <a:solidFill>
                <a:srgbClr val="6AA84F"/>
              </a:solidFill>
              <a:prstDash val="solid"/>
              <a:round/>
              <a:headEnd len="med" w="med" type="none"/>
              <a:tailEnd len="med" w="med" type="none"/>
            </a:ln>
          </p:spPr>
        </p:cxnSp>
        <p:cxnSp>
          <p:nvCxnSpPr>
            <p:cNvPr id="829" name="Google Shape;829;p38"/>
            <p:cNvCxnSpPr/>
            <p:nvPr/>
          </p:nvCxnSpPr>
          <p:spPr>
            <a:xfrm>
              <a:off x="4842006" y="1460094"/>
              <a:ext cx="600000" cy="0"/>
            </a:xfrm>
            <a:prstGeom prst="straightConnector1">
              <a:avLst/>
            </a:prstGeom>
            <a:noFill/>
            <a:ln cap="flat" cmpd="sng" w="9525">
              <a:solidFill>
                <a:srgbClr val="6AA84F"/>
              </a:solidFill>
              <a:prstDash val="solid"/>
              <a:round/>
              <a:headEnd len="med" w="med" type="none"/>
              <a:tailEnd len="med" w="med" type="none"/>
            </a:ln>
          </p:spPr>
        </p:cxnSp>
        <p:sp>
          <p:nvSpPr>
            <p:cNvPr id="830" name="Google Shape;830;p38"/>
            <p:cNvSpPr txBox="1"/>
            <p:nvPr/>
          </p:nvSpPr>
          <p:spPr>
            <a:xfrm>
              <a:off x="3610525" y="2322054"/>
              <a:ext cx="1107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“Shared Baseline”</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new packages every 6 months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updates tied to R updates</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cxnSp>
          <p:nvCxnSpPr>
            <p:cNvPr id="831" name="Google Shape;831;p38"/>
            <p:cNvCxnSpPr/>
            <p:nvPr/>
          </p:nvCxnSpPr>
          <p:spPr>
            <a:xfrm>
              <a:off x="3619825" y="2382225"/>
              <a:ext cx="91800" cy="196500"/>
            </a:xfrm>
            <a:prstGeom prst="straightConnector1">
              <a:avLst/>
            </a:prstGeom>
            <a:noFill/>
            <a:ln cap="flat" cmpd="sng" w="9525">
              <a:solidFill>
                <a:srgbClr val="6AA84F"/>
              </a:solidFill>
              <a:prstDash val="solid"/>
              <a:round/>
              <a:headEnd len="med" w="med" type="none"/>
              <a:tailEnd len="med" w="med" type="none"/>
            </a:ln>
          </p:spPr>
        </p:cxnSp>
        <p:cxnSp>
          <p:nvCxnSpPr>
            <p:cNvPr id="832" name="Google Shape;832;p38"/>
            <p:cNvCxnSpPr/>
            <p:nvPr/>
          </p:nvCxnSpPr>
          <p:spPr>
            <a:xfrm>
              <a:off x="3709125" y="2576300"/>
              <a:ext cx="851400" cy="0"/>
            </a:xfrm>
            <a:prstGeom prst="straightConnector1">
              <a:avLst/>
            </a:prstGeom>
            <a:noFill/>
            <a:ln cap="flat" cmpd="sng" w="9525">
              <a:solidFill>
                <a:srgbClr val="6AA84F"/>
              </a:solidFill>
              <a:prstDash val="solid"/>
              <a:round/>
              <a:headEnd len="med" w="med" type="none"/>
              <a:tailEnd len="med" w="med" type="none"/>
            </a:ln>
          </p:spPr>
        </p:cxnSp>
        <p:cxnSp>
          <p:nvCxnSpPr>
            <p:cNvPr id="833" name="Google Shape;833;p38"/>
            <p:cNvCxnSpPr/>
            <p:nvPr/>
          </p:nvCxnSpPr>
          <p:spPr>
            <a:xfrm>
              <a:off x="4647238" y="3631875"/>
              <a:ext cx="471600" cy="0"/>
            </a:xfrm>
            <a:prstGeom prst="straightConnector1">
              <a:avLst/>
            </a:prstGeom>
            <a:noFill/>
            <a:ln cap="flat" cmpd="sng" w="9525">
              <a:solidFill>
                <a:srgbClr val="CC0000"/>
              </a:solidFill>
              <a:prstDash val="solid"/>
              <a:round/>
              <a:headEnd len="med" w="med" type="none"/>
              <a:tailEnd len="med" w="med" type="none"/>
            </a:ln>
          </p:spPr>
        </p:cxnSp>
        <p:cxnSp>
          <p:nvCxnSpPr>
            <p:cNvPr id="834" name="Google Shape;834;p38"/>
            <p:cNvCxnSpPr/>
            <p:nvPr/>
          </p:nvCxnSpPr>
          <p:spPr>
            <a:xfrm flipH="1">
              <a:off x="5113725" y="3424575"/>
              <a:ext cx="438300" cy="209700"/>
            </a:xfrm>
            <a:prstGeom prst="straightConnector1">
              <a:avLst/>
            </a:prstGeom>
            <a:noFill/>
            <a:ln cap="flat" cmpd="sng" w="9525">
              <a:solidFill>
                <a:srgbClr val="CC0000"/>
              </a:solidFill>
              <a:prstDash val="solid"/>
              <a:round/>
              <a:headEnd len="med" w="med" type="none"/>
              <a:tailEnd len="med" w="med" type="none"/>
            </a:ln>
          </p:spPr>
        </p:cxnSp>
        <p:sp>
          <p:nvSpPr>
            <p:cNvPr id="835" name="Google Shape;835;p38"/>
            <p:cNvSpPr txBox="1"/>
            <p:nvPr/>
          </p:nvSpPr>
          <p:spPr>
            <a:xfrm>
              <a:off x="4545425" y="3357578"/>
              <a:ext cx="1416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Light"/>
                  <a:ea typeface="Source Sans Pro Light"/>
                  <a:cs typeface="Source Sans Pro Light"/>
                  <a:sym typeface="Source Sans Pro Light"/>
                </a:rPr>
                <a:t>“Blocked”</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sz="1200">
                  <a:latin typeface="Source Sans Pro Light"/>
                  <a:ea typeface="Source Sans Pro Light"/>
                  <a:cs typeface="Source Sans Pro Light"/>
                  <a:sym typeface="Source Sans Pro Light"/>
                </a:rPr>
                <a:t>- packages enter through back doors</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 offline, no plan for</a:t>
              </a:r>
              <a:br>
                <a:rPr lang="en" sz="1200">
                  <a:latin typeface="Source Sans Pro Light"/>
                  <a:ea typeface="Source Sans Pro Light"/>
                  <a:cs typeface="Source Sans Pro Light"/>
                  <a:sym typeface="Source Sans Pro Light"/>
                </a:rPr>
              </a:br>
              <a:r>
                <a:rPr lang="en" sz="1200">
                  <a:latin typeface="Source Sans Pro Light"/>
                  <a:ea typeface="Source Sans Pro Light"/>
                  <a:cs typeface="Source Sans Pro Light"/>
                  <a:sym typeface="Source Sans Pro Light"/>
                </a:rPr>
                <a:t>package access</a:t>
              </a:r>
              <a:endParaRPr sz="12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000">
                <a:latin typeface="Source Sans Pro Light"/>
                <a:ea typeface="Source Sans Pro Light"/>
                <a:cs typeface="Source Sans Pro Light"/>
                <a:sym typeface="Source Sans Pro Ligh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Reproducible</a:t>
            </a:r>
            <a:endParaRPr/>
          </a:p>
        </p:txBody>
      </p:sp>
      <p:sp>
        <p:nvSpPr>
          <p:cNvPr id="841" name="Google Shape;841;p39"/>
          <p:cNvSpPr/>
          <p:nvPr/>
        </p:nvSpPr>
        <p:spPr>
          <a:xfrm>
            <a:off x="1416750" y="1017725"/>
            <a:ext cx="6310500" cy="3743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427FB9"/>
                </a:solidFill>
                <a:latin typeface="Fira Sans Condensed"/>
                <a:ea typeface="Fira Sans Condensed"/>
                <a:cs typeface="Fira Sans Condensed"/>
                <a:sym typeface="Fira Sans Condensed"/>
              </a:rPr>
              <a:t>FROM</a:t>
            </a:r>
            <a:r>
              <a:rPr lang="en" sz="1800">
                <a:latin typeface="Fira Sans Condensed"/>
                <a:ea typeface="Fira Sans Condensed"/>
                <a:cs typeface="Fira Sans Condensed"/>
                <a:sym typeface="Fira Sans Condensed"/>
              </a:rPr>
              <a:t> ubuntu</a:t>
            </a:r>
            <a:endParaRPr sz="1800">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800">
              <a:latin typeface="Fira Sans Condensed"/>
              <a:ea typeface="Fira Sans Condensed"/>
              <a:cs typeface="Fira Sans Condensed"/>
              <a:sym typeface="Fira Sans Condensed"/>
            </a:endParaRPr>
          </a:p>
          <a:p>
            <a:pPr indent="0" lvl="0" marL="0" rtl="0" algn="l">
              <a:spcBef>
                <a:spcPts val="0"/>
              </a:spcBef>
              <a:spcAft>
                <a:spcPts val="0"/>
              </a:spcAft>
              <a:buNone/>
            </a:pPr>
            <a:r>
              <a:rPr lang="en" sz="1800">
                <a:solidFill>
                  <a:srgbClr val="427FB9"/>
                </a:solidFill>
                <a:latin typeface="Fira Sans Condensed"/>
                <a:ea typeface="Fira Sans Condensed"/>
                <a:cs typeface="Fira Sans Condensed"/>
                <a:sym typeface="Fira Sans Condensed"/>
              </a:rPr>
              <a:t>RUN</a:t>
            </a:r>
            <a:r>
              <a:rPr lang="en" sz="1800">
                <a:latin typeface="Fira Sans Condensed"/>
                <a:ea typeface="Fira Sans Condensed"/>
                <a:cs typeface="Fira Sans Condensed"/>
                <a:sym typeface="Fira Sans Condensed"/>
              </a:rPr>
              <a:t> apt-get install \</a:t>
            </a:r>
            <a:endParaRPr sz="1800">
              <a:latin typeface="Fira Sans Condensed"/>
              <a:ea typeface="Fira Sans Condensed"/>
              <a:cs typeface="Fira Sans Condensed"/>
              <a:sym typeface="Fira Sans Condensed"/>
            </a:endParaRPr>
          </a:p>
          <a:p>
            <a:pPr indent="0" lvl="0" marL="0" rtl="0" algn="l">
              <a:spcBef>
                <a:spcPts val="0"/>
              </a:spcBef>
              <a:spcAft>
                <a:spcPts val="0"/>
              </a:spcAft>
              <a:buNone/>
            </a:pPr>
            <a:r>
              <a:rPr lang="en" sz="1800">
                <a:latin typeface="Fira Sans Condensed"/>
                <a:ea typeface="Fira Sans Condensed"/>
                <a:cs typeface="Fira Sans Condensed"/>
                <a:sym typeface="Fira Sans Condensed"/>
              </a:rPr>
              <a:t>  …</a:t>
            </a:r>
            <a:endParaRPr sz="1800">
              <a:latin typeface="Fira Sans Condensed"/>
              <a:ea typeface="Fira Sans Condensed"/>
              <a:cs typeface="Fira Sans Condensed"/>
              <a:sym typeface="Fira Sans Condensed"/>
            </a:endParaRPr>
          </a:p>
          <a:p>
            <a:pPr indent="0" lvl="0" marL="0" rtl="0" algn="l">
              <a:spcBef>
                <a:spcPts val="0"/>
              </a:spcBef>
              <a:spcAft>
                <a:spcPts val="0"/>
              </a:spcAft>
              <a:buNone/>
            </a:pPr>
            <a:br>
              <a:rPr lang="en" sz="1800">
                <a:latin typeface="Fira Sans Condensed"/>
                <a:ea typeface="Fira Sans Condensed"/>
                <a:cs typeface="Fira Sans Condensed"/>
                <a:sym typeface="Fira Sans Condensed"/>
              </a:rPr>
            </a:br>
            <a:r>
              <a:rPr lang="en" sz="1800" strike="sngStrike">
                <a:solidFill>
                  <a:srgbClr val="427FB9"/>
                </a:solidFill>
                <a:latin typeface="Fira Sans Condensed"/>
                <a:ea typeface="Fira Sans Condensed"/>
                <a:cs typeface="Fira Sans Condensed"/>
                <a:sym typeface="Fira Sans Condensed"/>
              </a:rPr>
              <a:t>RUN</a:t>
            </a:r>
            <a:r>
              <a:rPr lang="en" sz="1800" strike="sngStrike">
                <a:solidFill>
                  <a:srgbClr val="000000"/>
                </a:solidFill>
                <a:latin typeface="Fira Sans Condensed"/>
                <a:ea typeface="Fira Sans Condensed"/>
                <a:cs typeface="Fira Sans Condensed"/>
                <a:sym typeface="Fira Sans Condensed"/>
              </a:rPr>
              <a:t> R -e </a:t>
            </a:r>
            <a:r>
              <a:rPr lang="en" sz="1800" strike="sngStrike">
                <a:solidFill>
                  <a:srgbClr val="D73A49"/>
                </a:solidFill>
                <a:latin typeface="Fira Sans Condensed"/>
                <a:ea typeface="Fira Sans Condensed"/>
                <a:cs typeface="Fira Sans Condensed"/>
                <a:sym typeface="Fira Sans Condensed"/>
              </a:rPr>
              <a:t>‘install.packages( … )</a:t>
            </a:r>
            <a:br>
              <a:rPr lang="en" sz="1800">
                <a:latin typeface="Fira Sans Condensed"/>
                <a:ea typeface="Fira Sans Condensed"/>
                <a:cs typeface="Fira Sans Condensed"/>
                <a:sym typeface="Fira Sans Condensed"/>
              </a:rPr>
            </a:br>
            <a:endParaRPr sz="1800">
              <a:latin typeface="Fira Sans Condensed"/>
              <a:ea typeface="Fira Sans Condensed"/>
              <a:cs typeface="Fira Sans Condensed"/>
              <a:sym typeface="Fira Sans Condensed"/>
            </a:endParaRPr>
          </a:p>
          <a:p>
            <a:pPr indent="0" lvl="0" marL="0" rtl="0" algn="l">
              <a:spcBef>
                <a:spcPts val="0"/>
              </a:spcBef>
              <a:spcAft>
                <a:spcPts val="0"/>
              </a:spcAft>
              <a:buNone/>
            </a:pPr>
            <a:r>
              <a:rPr lang="en" sz="1800">
                <a:solidFill>
                  <a:srgbClr val="427FB9"/>
                </a:solidFill>
                <a:latin typeface="Fira Sans Condensed"/>
                <a:ea typeface="Fira Sans Condensed"/>
                <a:cs typeface="Fira Sans Condensed"/>
                <a:sym typeface="Fira Sans Condensed"/>
              </a:rPr>
              <a:t>RUN</a:t>
            </a:r>
            <a:r>
              <a:rPr lang="en" sz="1800">
                <a:latin typeface="Fira Sans Condensed"/>
                <a:ea typeface="Fira Sans Condensed"/>
                <a:cs typeface="Fira Sans Condensed"/>
                <a:sym typeface="Fira Sans Condensed"/>
              </a:rPr>
              <a:t> R -e </a:t>
            </a:r>
            <a:r>
              <a:rPr lang="en" sz="1800">
                <a:solidFill>
                  <a:srgbClr val="D73A49"/>
                </a:solidFill>
                <a:latin typeface="Fira Sans Condensed"/>
                <a:ea typeface="Fira Sans Condensed"/>
                <a:cs typeface="Fira Sans Condensed"/>
                <a:sym typeface="Fira Sans Condensed"/>
              </a:rPr>
              <a:t>‘install.packages( … , </a:t>
            </a:r>
            <a:br>
              <a:rPr lang="en" sz="1800">
                <a:solidFill>
                  <a:srgbClr val="D73A49"/>
                </a:solidFill>
                <a:latin typeface="Fira Sans Condensed"/>
                <a:ea typeface="Fira Sans Condensed"/>
                <a:cs typeface="Fira Sans Condensed"/>
                <a:sym typeface="Fira Sans Condensed"/>
              </a:rPr>
            </a:br>
            <a:r>
              <a:rPr lang="en" sz="1800">
                <a:solidFill>
                  <a:srgbClr val="D73A49"/>
                </a:solidFill>
                <a:latin typeface="Fira Sans Condensed"/>
                <a:ea typeface="Fira Sans Condensed"/>
                <a:cs typeface="Fira Sans Condensed"/>
                <a:sym typeface="Fira Sans Condensed"/>
              </a:rPr>
              <a:t>                    repos = “</a:t>
            </a:r>
            <a:r>
              <a:rPr b="1" lang="en" sz="1800" u="sng">
                <a:solidFill>
                  <a:srgbClr val="0097A7"/>
                </a:solidFill>
                <a:latin typeface="Fira Sans Condensed"/>
                <a:ea typeface="Fira Sans Condensed"/>
                <a:cs typeface="Fira Sans Condensed"/>
                <a:sym typeface="Fira Sans Condensed"/>
                <a:hlinkClick r:id="rId3"/>
              </a:rPr>
              <a:t>https://r-pkgs.example.com/cran/189</a:t>
            </a:r>
            <a:r>
              <a:rPr lang="en" sz="1800">
                <a:solidFill>
                  <a:srgbClr val="D73A49"/>
                </a:solidFill>
                <a:latin typeface="Fira Sans Condensed"/>
                <a:ea typeface="Fira Sans Condensed"/>
                <a:cs typeface="Fira Sans Condensed"/>
                <a:sym typeface="Fira Sans Condensed"/>
              </a:rPr>
              <a:t>”)’</a:t>
            </a:r>
            <a:endParaRPr sz="1800">
              <a:latin typeface="Fira Sans Condensed"/>
              <a:ea typeface="Fira Sans Condensed"/>
              <a:cs typeface="Fira Sans Condensed"/>
              <a:sym typeface="Fira Sans Condensed"/>
            </a:endParaRPr>
          </a:p>
          <a:p>
            <a:pPr indent="0" lvl="0" marL="0" rtl="0" algn="l">
              <a:spcBef>
                <a:spcPts val="0"/>
              </a:spcBef>
              <a:spcAft>
                <a:spcPts val="0"/>
              </a:spcAft>
              <a:buNone/>
            </a:pPr>
            <a:br>
              <a:rPr lang="en" sz="1800">
                <a:latin typeface="Fira Sans Condensed"/>
                <a:ea typeface="Fira Sans Condensed"/>
                <a:cs typeface="Fira Sans Condensed"/>
                <a:sym typeface="Fira Sans Condensed"/>
              </a:rPr>
            </a:br>
            <a:br>
              <a:rPr lang="en" sz="1800">
                <a:latin typeface="Fira Sans Condensed"/>
                <a:ea typeface="Fira Sans Condensed"/>
                <a:cs typeface="Fira Sans Condensed"/>
                <a:sym typeface="Fira Sans Condensed"/>
              </a:rPr>
            </a:br>
            <a:r>
              <a:rPr lang="en" sz="1800">
                <a:solidFill>
                  <a:srgbClr val="427FB9"/>
                </a:solidFill>
                <a:latin typeface="Fira Sans Condensed"/>
                <a:ea typeface="Fira Sans Condensed"/>
                <a:cs typeface="Fira Sans Condensed"/>
                <a:sym typeface="Fira Sans Condensed"/>
              </a:rPr>
              <a:t>CMD</a:t>
            </a:r>
            <a:r>
              <a:rPr lang="en" sz="1800">
                <a:latin typeface="Fira Sans Condensed"/>
                <a:ea typeface="Fira Sans Condensed"/>
                <a:cs typeface="Fira Sans Condensed"/>
                <a:sym typeface="Fira Sans Condensed"/>
              </a:rPr>
              <a:t> &lt;some process&gt;</a:t>
            </a:r>
            <a:endParaRPr sz="1800">
              <a:latin typeface="Fira Sans Condensed"/>
              <a:ea typeface="Fira Sans Condensed"/>
              <a:cs typeface="Fira Sans Condensed"/>
              <a:sym typeface="Fira Sans Condensed"/>
            </a:endParaRPr>
          </a:p>
        </p:txBody>
      </p:sp>
      <p:sp>
        <p:nvSpPr>
          <p:cNvPr id="842" name="Google Shape;842;p39"/>
          <p:cNvSpPr/>
          <p:nvPr/>
        </p:nvSpPr>
        <p:spPr>
          <a:xfrm>
            <a:off x="1511550" y="640325"/>
            <a:ext cx="273000" cy="273000"/>
          </a:xfrm>
          <a:prstGeom prst="mathNotEqual">
            <a:avLst>
              <a:gd fmla="val 23520" name="adj1"/>
              <a:gd fmla="val 6600000" name="adj2"/>
              <a:gd fmla="val 11760" name="adj3"/>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848" name="Google Shape;848;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Package reproducibility is important</a:t>
            </a:r>
            <a:br>
              <a:rPr lang="en"/>
            </a:br>
            <a:endParaRPr/>
          </a:p>
          <a:p>
            <a:pPr indent="-342900" lvl="0" marL="457200" rtl="0" algn="l">
              <a:spcBef>
                <a:spcPts val="0"/>
              </a:spcBef>
              <a:spcAft>
                <a:spcPts val="0"/>
              </a:spcAft>
              <a:buSzPts val="1800"/>
              <a:buAutoNum type="arabicPeriod"/>
            </a:pPr>
            <a:r>
              <a:rPr lang="en"/>
              <a:t>Strategies &gt; Tools</a:t>
            </a:r>
            <a:br>
              <a:rPr lang="en"/>
            </a:br>
            <a:endParaRPr/>
          </a:p>
          <a:p>
            <a:pPr indent="-342900" lvl="0" marL="457200" rtl="0" algn="l">
              <a:spcBef>
                <a:spcPts val="0"/>
              </a:spcBef>
              <a:spcAft>
                <a:spcPts val="0"/>
              </a:spcAft>
              <a:buSzPts val="1800"/>
              <a:buAutoNum type="arabicPeriod"/>
            </a:pPr>
            <a:r>
              <a:rPr lang="en"/>
              <a:t>There are </a:t>
            </a:r>
            <a:r>
              <a:rPr lang="en"/>
              <a:t>multiple</a:t>
            </a:r>
            <a:r>
              <a:rPr lang="en"/>
              <a:t> strategies, pick one based on your goals. Avoid “non-strategies”!</a:t>
            </a:r>
            <a:br>
              <a:rPr lang="en"/>
            </a:br>
            <a:endParaRPr/>
          </a:p>
          <a:p>
            <a:pPr indent="-342900" lvl="0" marL="457200" rtl="0" algn="l">
              <a:spcBef>
                <a:spcPts val="0"/>
              </a:spcBef>
              <a:spcAft>
                <a:spcPts val="0"/>
              </a:spcAft>
              <a:buSzPts val="1800"/>
              <a:buAutoNum type="arabicPeriod"/>
            </a:pPr>
            <a:r>
              <a:rPr lang="en"/>
              <a:t>Avoid traps associated with each strategy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id="853" name="Google Shape;853;p41"/>
          <p:cNvPicPr preferRelativeResize="0"/>
          <p:nvPr/>
        </p:nvPicPr>
        <p:blipFill>
          <a:blip r:embed="rId3">
            <a:alphaModFix/>
          </a:blip>
          <a:stretch>
            <a:fillRect/>
          </a:stretch>
        </p:blipFill>
        <p:spPr>
          <a:xfrm>
            <a:off x="0" y="-52475"/>
            <a:ext cx="9237293" cy="5195975"/>
          </a:xfrm>
          <a:prstGeom prst="rect">
            <a:avLst/>
          </a:prstGeom>
          <a:noFill/>
          <a:ln>
            <a:noFill/>
          </a:ln>
        </p:spPr>
      </p:pic>
      <p:sp>
        <p:nvSpPr>
          <p:cNvPr id="854" name="Google Shape;854;p41"/>
          <p:cNvSpPr txBox="1"/>
          <p:nvPr/>
        </p:nvSpPr>
        <p:spPr>
          <a:xfrm>
            <a:off x="3019650" y="1813375"/>
            <a:ext cx="3997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Source Sans Pro Light"/>
                <a:ea typeface="Source Sans Pro Light"/>
                <a:cs typeface="Source Sans Pro Light"/>
                <a:sym typeface="Source Sans Pro Light"/>
              </a:rPr>
              <a:t>Questions</a:t>
            </a:r>
            <a:endParaRPr sz="4800">
              <a:solidFill>
                <a:srgbClr val="FFFFFF"/>
              </a:solidFill>
              <a:latin typeface="Source Sans Pro Light"/>
              <a:ea typeface="Source Sans Pro Light"/>
              <a:cs typeface="Source Sans Pro Light"/>
              <a:sym typeface="Source Sans Pro Light"/>
            </a:endParaRPr>
          </a:p>
        </p:txBody>
      </p:sp>
      <p:sp>
        <p:nvSpPr>
          <p:cNvPr id="855" name="Google Shape;855;p41"/>
          <p:cNvSpPr txBox="1"/>
          <p:nvPr/>
        </p:nvSpPr>
        <p:spPr>
          <a:xfrm>
            <a:off x="3019650" y="2700550"/>
            <a:ext cx="3997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Source Sans Pro"/>
                <a:ea typeface="Source Sans Pro"/>
                <a:cs typeface="Source Sans Pro"/>
                <a:sym typeface="Source Sans Pro"/>
              </a:rPr>
              <a:t>One sentence and end in a “?”</a:t>
            </a:r>
            <a:br>
              <a:rPr lang="en" sz="4800">
                <a:solidFill>
                  <a:srgbClr val="FFFFFF"/>
                </a:solidFill>
                <a:latin typeface="Source Sans Pro"/>
                <a:ea typeface="Source Sans Pro"/>
                <a:cs typeface="Source Sans Pro"/>
                <a:sym typeface="Source Sans Pro"/>
              </a:rPr>
            </a:br>
            <a:endParaRPr sz="4800">
              <a:solidFill>
                <a:srgbClr val="FFFFFF"/>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25000">
                <a:latin typeface="Roboto"/>
                <a:ea typeface="Roboto"/>
                <a:cs typeface="Roboto"/>
                <a:sym typeface="Roboto"/>
              </a:rPr>
              <a:t>1439</a:t>
            </a:r>
            <a:endParaRPr b="1" sz="25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over 500 years later …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Science, business, and many other areas of society continually rely on understanding data, and that understanding frequently involves large and complicated data processes.</a:t>
            </a:r>
            <a:endParaRPr sz="1600">
              <a:solidFill>
                <a:srgbClr val="404040"/>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3471"/>
              <a:buFont typeface="Source Sans Pro"/>
              <a:buNone/>
            </a:pPr>
            <a:r>
              <a:t/>
            </a:r>
            <a:endParaRPr sz="1600">
              <a:solidFill>
                <a:schemeClr val="dk1"/>
              </a:solidFill>
              <a:latin typeface="Source Sans Pro"/>
              <a:ea typeface="Source Sans Pro"/>
              <a:cs typeface="Source Sans Pro"/>
              <a:sym typeface="Source Sans Pro"/>
            </a:endParaRPr>
          </a:p>
          <a:p>
            <a:pPr indent="0" lvl="0" marL="0" rtl="0" algn="l">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Those who receive the results of modern data analysis have limited opportunity to verify the results by direct observation. Users of the analysis have no option but to trust the analysis, and by extension the software that produced it.</a:t>
            </a:r>
            <a:endParaRPr sz="1600">
              <a:solidFill>
                <a:srgbClr val="404040"/>
              </a:solidFill>
              <a:latin typeface="Source Sans Pro"/>
              <a:ea typeface="Source Sans Pro"/>
              <a:cs typeface="Source Sans Pro"/>
              <a:sym typeface="Source Sans Pro"/>
            </a:endParaRPr>
          </a:p>
          <a:p>
            <a:pPr indent="0" lvl="0" marL="0" rtl="0" algn="l">
              <a:lnSpc>
                <a:spcPct val="100000"/>
              </a:lnSpc>
              <a:spcBef>
                <a:spcPts val="0"/>
              </a:spcBef>
              <a:spcAft>
                <a:spcPts val="0"/>
              </a:spcAft>
              <a:buClr>
                <a:schemeClr val="dk1"/>
              </a:buClr>
              <a:buSzPts val="3471"/>
              <a:buFont typeface="Source Sans Pro"/>
              <a:buNone/>
            </a:pPr>
            <a:r>
              <a:t/>
            </a:r>
            <a:endParaRPr sz="1600">
              <a:solidFill>
                <a:schemeClr val="dk1"/>
              </a:solidFill>
              <a:latin typeface="Source Sans Pro"/>
              <a:ea typeface="Source Sans Pro"/>
              <a:cs typeface="Source Sans Pro"/>
              <a:sym typeface="Source Sans Pro"/>
            </a:endParaRPr>
          </a:p>
          <a:p>
            <a:pPr indent="0" lvl="0" marL="0" rtl="0" algn="l">
              <a:lnSpc>
                <a:spcPct val="120000"/>
              </a:lnSpc>
              <a:spcBef>
                <a:spcPts val="0"/>
              </a:spcBef>
              <a:spcAft>
                <a:spcPts val="0"/>
              </a:spcAft>
              <a:buClr>
                <a:schemeClr val="dk1"/>
              </a:buClr>
              <a:buSzPts val="3471"/>
              <a:buFont typeface="Source Sans Pro"/>
              <a:buNone/>
            </a:pPr>
            <a:r>
              <a:rPr lang="en" sz="1600">
                <a:solidFill>
                  <a:schemeClr val="dk1"/>
                </a:solidFill>
                <a:latin typeface="Source Sans Pro"/>
                <a:ea typeface="Source Sans Pro"/>
                <a:cs typeface="Source Sans Pro"/>
                <a:sym typeface="Source Sans Pro"/>
              </a:rPr>
              <a:t>This places an obligation on all creators of software to program in such a way that the computations can be understood and trusted. This obligation I label the </a:t>
            </a:r>
            <a:r>
              <a:rPr i="1" lang="en" sz="1600">
                <a:solidFill>
                  <a:srgbClr val="404040"/>
                </a:solidFill>
                <a:latin typeface="Source Sans Pro"/>
                <a:ea typeface="Source Sans Pro"/>
                <a:cs typeface="Source Sans Pro"/>
                <a:sym typeface="Source Sans Pro"/>
              </a:rPr>
              <a:t>Prime Directive</a:t>
            </a:r>
            <a:r>
              <a:rPr lang="en" sz="1600">
                <a:solidFill>
                  <a:schemeClr val="dk1"/>
                </a:solidFill>
                <a:latin typeface="Source Sans Pro"/>
                <a:ea typeface="Source Sans Pro"/>
                <a:cs typeface="Source Sans Pro"/>
                <a:sym typeface="Source Sans Pro"/>
              </a:rPr>
              <a:t>.</a:t>
            </a:r>
            <a:endParaRPr sz="1600">
              <a:solidFill>
                <a:srgbClr val="404040"/>
              </a:solidFill>
              <a:latin typeface="Source Sans Pro"/>
              <a:ea typeface="Source Sans Pro"/>
              <a:cs typeface="Source Sans Pro"/>
              <a:sym typeface="Source Sans Pro"/>
            </a:endParaRPr>
          </a:p>
          <a:p>
            <a:pPr indent="0" lvl="0" marL="0" rtl="0" algn="l">
              <a:lnSpc>
                <a:spcPct val="120000"/>
              </a:lnSpc>
              <a:spcBef>
                <a:spcPts val="0"/>
              </a:spcBef>
              <a:spcAft>
                <a:spcPts val="0"/>
              </a:spcAft>
              <a:buClr>
                <a:schemeClr val="dk1"/>
              </a:buClr>
              <a:buSzPts val="3471"/>
              <a:buFont typeface="Source Sans Pro"/>
              <a:buNone/>
            </a:pPr>
            <a:r>
              <a:t/>
            </a:r>
            <a:endParaRPr sz="1600">
              <a:solidFill>
                <a:schemeClr val="dk1"/>
              </a:solidFill>
              <a:latin typeface="Source Sans Pro"/>
              <a:ea typeface="Source Sans Pro"/>
              <a:cs typeface="Source Sans Pro"/>
              <a:sym typeface="Source Sans Pro"/>
            </a:endParaRPr>
          </a:p>
          <a:p>
            <a:pPr indent="0" lvl="0" marL="0" rtl="0" algn="r">
              <a:lnSpc>
                <a:spcPct val="120000"/>
              </a:lnSpc>
              <a:spcBef>
                <a:spcPts val="0"/>
              </a:spcBef>
              <a:spcAft>
                <a:spcPts val="0"/>
              </a:spcAft>
              <a:buClr>
                <a:srgbClr val="1155CC"/>
              </a:buClr>
              <a:buSzPts val="3400"/>
              <a:buFont typeface="Source Sans Pro"/>
              <a:buNone/>
            </a:pPr>
            <a:r>
              <a:rPr lang="en" sz="1600" u="sng">
                <a:solidFill>
                  <a:srgbClr val="0000FF"/>
                </a:solidFill>
                <a:latin typeface="Source Sans Pro"/>
                <a:ea typeface="Source Sans Pro"/>
                <a:cs typeface="Source Sans Pro"/>
                <a:sym typeface="Source Sans Pro"/>
                <a:hlinkClick r:id="rId3"/>
              </a:rPr>
              <a:t>John Chambers, Software for Data Analysis: Programming with 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pic>
        <p:nvPicPr>
          <p:cNvPr id="80" name="Google Shape;80;p17"/>
          <p:cNvPicPr preferRelativeResize="0"/>
          <p:nvPr/>
        </p:nvPicPr>
        <p:blipFill>
          <a:blip r:embed="rId3">
            <a:alphaModFix/>
          </a:blip>
          <a:stretch>
            <a:fillRect/>
          </a:stretch>
        </p:blipFill>
        <p:spPr>
          <a:xfrm>
            <a:off x="450175" y="1135025"/>
            <a:ext cx="7017689" cy="3820974"/>
          </a:xfrm>
          <a:prstGeom prst="rect">
            <a:avLst/>
          </a:prstGeom>
          <a:noFill/>
          <a:ln>
            <a:noFill/>
          </a:ln>
          <a:effectLst>
            <a:outerShdw blurRad="57150" rotWithShape="0" algn="bl" dir="5400000" dist="19050">
              <a:srgbClr val="000000">
                <a:alpha val="50000"/>
              </a:srgbClr>
            </a:outerShdw>
          </a:effectLst>
        </p:spPr>
      </p:pic>
      <p:sp>
        <p:nvSpPr>
          <p:cNvPr id="81" name="Google Shape;81;p17"/>
          <p:cNvSpPr/>
          <p:nvPr/>
        </p:nvSpPr>
        <p:spPr>
          <a:xfrm>
            <a:off x="550450" y="1606200"/>
            <a:ext cx="1380600" cy="20844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sp>
        <p:nvSpPr>
          <p:cNvPr id="87" name="Google Shape;87;p18"/>
          <p:cNvSpPr/>
          <p:nvPr/>
        </p:nvSpPr>
        <p:spPr>
          <a:xfrm>
            <a:off x="1073825" y="40155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88" name="Google Shape;88;p18"/>
          <p:cNvSpPr/>
          <p:nvPr/>
        </p:nvSpPr>
        <p:spPr>
          <a:xfrm>
            <a:off x="1073825" y="31934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89" name="Google Shape;89;p18"/>
          <p:cNvSpPr/>
          <p:nvPr/>
        </p:nvSpPr>
        <p:spPr>
          <a:xfrm>
            <a:off x="1073825" y="23712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90" name="Google Shape;90;p18"/>
          <p:cNvSpPr/>
          <p:nvPr/>
        </p:nvSpPr>
        <p:spPr>
          <a:xfrm>
            <a:off x="1073825" y="15491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sp>
        <p:nvSpPr>
          <p:cNvPr id="96" name="Google Shape;96;p19"/>
          <p:cNvSpPr/>
          <p:nvPr/>
        </p:nvSpPr>
        <p:spPr>
          <a:xfrm>
            <a:off x="1073825" y="40155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97" name="Google Shape;97;p19"/>
          <p:cNvSpPr/>
          <p:nvPr/>
        </p:nvSpPr>
        <p:spPr>
          <a:xfrm>
            <a:off x="1073825" y="31934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98" name="Google Shape;98;p19"/>
          <p:cNvSpPr/>
          <p:nvPr/>
        </p:nvSpPr>
        <p:spPr>
          <a:xfrm>
            <a:off x="1073825" y="23712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99" name="Google Shape;99;p19"/>
          <p:cNvSpPr/>
          <p:nvPr/>
        </p:nvSpPr>
        <p:spPr>
          <a:xfrm>
            <a:off x="1073825" y="15491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00" name="Google Shape;100;p19"/>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01" name="Google Shape;101;p19"/>
          <p:cNvPicPr preferRelativeResize="0"/>
          <p:nvPr/>
        </p:nvPicPr>
        <p:blipFill>
          <a:blip r:embed="rId4">
            <a:alphaModFix/>
          </a:blip>
          <a:stretch>
            <a:fillRect/>
          </a:stretch>
        </p:blipFill>
        <p:spPr>
          <a:xfrm>
            <a:off x="7185675" y="4048174"/>
            <a:ext cx="758150" cy="6475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sp>
        <p:nvSpPr>
          <p:cNvPr id="107" name="Google Shape;107;p20"/>
          <p:cNvSpPr/>
          <p:nvPr/>
        </p:nvSpPr>
        <p:spPr>
          <a:xfrm>
            <a:off x="1073825" y="40155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08" name="Google Shape;108;p20"/>
          <p:cNvSpPr/>
          <p:nvPr/>
        </p:nvSpPr>
        <p:spPr>
          <a:xfrm>
            <a:off x="1073825" y="31934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09" name="Google Shape;109;p20"/>
          <p:cNvSpPr/>
          <p:nvPr/>
        </p:nvSpPr>
        <p:spPr>
          <a:xfrm>
            <a:off x="1073825" y="23712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10" name="Google Shape;110;p20"/>
          <p:cNvSpPr/>
          <p:nvPr/>
        </p:nvSpPr>
        <p:spPr>
          <a:xfrm>
            <a:off x="1073825" y="15491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11" name="Google Shape;111;p20"/>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12" name="Google Shape;112;p20"/>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13" name="Google Shape;113;p20"/>
          <p:cNvPicPr preferRelativeResize="0"/>
          <p:nvPr/>
        </p:nvPicPr>
        <p:blipFill>
          <a:blip r:embed="rId5">
            <a:alphaModFix/>
          </a:blip>
          <a:stretch>
            <a:fillRect/>
          </a:stretch>
        </p:blipFill>
        <p:spPr>
          <a:xfrm>
            <a:off x="5549104" y="2293877"/>
            <a:ext cx="2498118" cy="86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are we talking about </a:t>
            </a:r>
            <a:r>
              <a:rPr b="1" i="1" lang="en"/>
              <a:t>package </a:t>
            </a:r>
            <a:r>
              <a:rPr lang="en"/>
              <a:t>reproducibility?</a:t>
            </a:r>
            <a:endParaRPr/>
          </a:p>
        </p:txBody>
      </p:sp>
      <p:sp>
        <p:nvSpPr>
          <p:cNvPr id="119" name="Google Shape;119;p21"/>
          <p:cNvSpPr/>
          <p:nvPr/>
        </p:nvSpPr>
        <p:spPr>
          <a:xfrm>
            <a:off x="1073825" y="40155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System (OS, R Version)</a:t>
            </a:r>
            <a:endParaRPr sz="1800">
              <a:solidFill>
                <a:srgbClr val="FFFFFF"/>
              </a:solidFill>
              <a:latin typeface="Source Sans Pro"/>
              <a:ea typeface="Source Sans Pro"/>
              <a:cs typeface="Source Sans Pro"/>
              <a:sym typeface="Source Sans Pro"/>
            </a:endParaRPr>
          </a:p>
        </p:txBody>
      </p:sp>
      <p:sp>
        <p:nvSpPr>
          <p:cNvPr id="120" name="Google Shape;120;p21"/>
          <p:cNvSpPr/>
          <p:nvPr/>
        </p:nvSpPr>
        <p:spPr>
          <a:xfrm>
            <a:off x="1073825" y="31934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R Packages</a:t>
            </a:r>
            <a:endParaRPr sz="1800">
              <a:solidFill>
                <a:srgbClr val="FFFFFF"/>
              </a:solidFill>
              <a:latin typeface="Source Sans Pro"/>
              <a:ea typeface="Source Sans Pro"/>
              <a:cs typeface="Source Sans Pro"/>
              <a:sym typeface="Source Sans Pro"/>
            </a:endParaRPr>
          </a:p>
        </p:txBody>
      </p:sp>
      <p:sp>
        <p:nvSpPr>
          <p:cNvPr id="121" name="Google Shape;121;p21"/>
          <p:cNvSpPr/>
          <p:nvPr/>
        </p:nvSpPr>
        <p:spPr>
          <a:xfrm>
            <a:off x="1073825" y="237125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Data</a:t>
            </a:r>
            <a:endParaRPr sz="1800">
              <a:solidFill>
                <a:srgbClr val="FFFFFF"/>
              </a:solidFill>
              <a:latin typeface="Source Sans Pro"/>
              <a:ea typeface="Source Sans Pro"/>
              <a:cs typeface="Source Sans Pro"/>
              <a:sym typeface="Source Sans Pro"/>
            </a:endParaRPr>
          </a:p>
        </p:txBody>
      </p:sp>
      <p:sp>
        <p:nvSpPr>
          <p:cNvPr id="122" name="Google Shape;122;p21"/>
          <p:cNvSpPr/>
          <p:nvPr/>
        </p:nvSpPr>
        <p:spPr>
          <a:xfrm>
            <a:off x="1073825" y="1549100"/>
            <a:ext cx="4015500" cy="71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Source Sans Pro"/>
                <a:ea typeface="Source Sans Pro"/>
                <a:cs typeface="Source Sans Pro"/>
                <a:sym typeface="Source Sans Pro"/>
              </a:rPr>
              <a:t>Code</a:t>
            </a:r>
            <a:endParaRPr sz="1800">
              <a:solidFill>
                <a:srgbClr val="FFFFFF"/>
              </a:solidFill>
              <a:latin typeface="Source Sans Pro"/>
              <a:ea typeface="Source Sans Pro"/>
              <a:cs typeface="Source Sans Pro"/>
              <a:sym typeface="Source Sans Pro"/>
            </a:endParaRPr>
          </a:p>
        </p:txBody>
      </p:sp>
      <p:pic>
        <p:nvPicPr>
          <p:cNvPr id="123" name="Google Shape;123;p21"/>
          <p:cNvPicPr preferRelativeResize="0"/>
          <p:nvPr/>
        </p:nvPicPr>
        <p:blipFill>
          <a:blip r:embed="rId3">
            <a:alphaModFix/>
          </a:blip>
          <a:stretch>
            <a:fillRect/>
          </a:stretch>
        </p:blipFill>
        <p:spPr>
          <a:xfrm>
            <a:off x="5610898" y="4015550"/>
            <a:ext cx="1378077" cy="712800"/>
          </a:xfrm>
          <a:prstGeom prst="rect">
            <a:avLst/>
          </a:prstGeom>
          <a:noFill/>
          <a:ln>
            <a:noFill/>
          </a:ln>
        </p:spPr>
      </p:pic>
      <p:pic>
        <p:nvPicPr>
          <p:cNvPr id="124" name="Google Shape;124;p21"/>
          <p:cNvPicPr preferRelativeResize="0"/>
          <p:nvPr/>
        </p:nvPicPr>
        <p:blipFill>
          <a:blip r:embed="rId4">
            <a:alphaModFix/>
          </a:blip>
          <a:stretch>
            <a:fillRect/>
          </a:stretch>
        </p:blipFill>
        <p:spPr>
          <a:xfrm>
            <a:off x="7185675" y="4048174"/>
            <a:ext cx="758150" cy="647564"/>
          </a:xfrm>
          <a:prstGeom prst="rect">
            <a:avLst/>
          </a:prstGeom>
          <a:noFill/>
          <a:ln>
            <a:noFill/>
          </a:ln>
        </p:spPr>
      </p:pic>
      <p:pic>
        <p:nvPicPr>
          <p:cNvPr id="125" name="Google Shape;125;p21"/>
          <p:cNvPicPr preferRelativeResize="0"/>
          <p:nvPr/>
        </p:nvPicPr>
        <p:blipFill>
          <a:blip r:embed="rId5">
            <a:alphaModFix/>
          </a:blip>
          <a:stretch>
            <a:fillRect/>
          </a:stretch>
        </p:blipFill>
        <p:spPr>
          <a:xfrm>
            <a:off x="5549104" y="2293877"/>
            <a:ext cx="2498118" cy="867550"/>
          </a:xfrm>
          <a:prstGeom prst="rect">
            <a:avLst/>
          </a:prstGeom>
          <a:noFill/>
          <a:ln>
            <a:noFill/>
          </a:ln>
        </p:spPr>
      </p:pic>
      <p:pic>
        <p:nvPicPr>
          <p:cNvPr id="126" name="Google Shape;126;p21"/>
          <p:cNvPicPr preferRelativeResize="0"/>
          <p:nvPr/>
        </p:nvPicPr>
        <p:blipFill>
          <a:blip r:embed="rId6">
            <a:alphaModFix/>
          </a:blip>
          <a:stretch>
            <a:fillRect/>
          </a:stretch>
        </p:blipFill>
        <p:spPr>
          <a:xfrm>
            <a:off x="6406774" y="1764490"/>
            <a:ext cx="675400" cy="28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